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1977F4-9664-4E33-9A19-3D3835EB3A6B}">
  <a:tblStyle styleId="{ED1977F4-9664-4E33-9A19-3D3835EB3A6B}" styleName="Table_0">
    <a:wholeTbl>
      <a:tcTxStyle b="off" i="off">
        <a:font>
          <a:latin typeface="Century Gothic"/>
          <a:ea typeface="Century Gothic"/>
          <a:cs typeface="Century Gothic"/>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E7E6"/>
          </a:solidFill>
        </a:fill>
      </a:tcStyle>
    </a:wholeTbl>
    <a:band1H>
      <a:tcTxStyle/>
      <a:tcStyle>
        <a:fill>
          <a:solidFill>
            <a:srgbClr val="E0CCCA"/>
          </a:solidFill>
        </a:fill>
      </a:tcStyle>
    </a:band1H>
    <a:band2H>
      <a:tcTxStyle/>
    </a:band2H>
    <a:band1V>
      <a:tcTxStyle/>
      <a:tcStyle>
        <a:fill>
          <a:solidFill>
            <a:srgbClr val="E0CCCA"/>
          </a:solidFill>
        </a:fill>
      </a:tcStyle>
    </a:band1V>
    <a:band2V>
      <a:tcTxStyle/>
    </a:band2V>
    <a:lastCol>
      <a:tcTxStyle b="on" i="off">
        <a:font>
          <a:latin typeface="Century Gothic"/>
          <a:ea typeface="Century Gothic"/>
          <a:cs typeface="Century Gothic"/>
        </a:font>
        <a:srgbClr val="FFFFFF"/>
      </a:tcTxStyle>
      <a:tcStyle>
        <a:fill>
          <a:solidFill>
            <a:srgbClr val="A53010"/>
          </a:solidFill>
        </a:fill>
      </a:tcStyle>
    </a:lastCol>
    <a:firstCol>
      <a:tcTxStyle b="on" i="off">
        <a:font>
          <a:latin typeface="Century Gothic"/>
          <a:ea typeface="Century Gothic"/>
          <a:cs typeface="Century Gothic"/>
        </a:font>
        <a:srgbClr val="FFFFFF"/>
      </a:tcTxStyle>
      <a:tcStyle>
        <a:fill>
          <a:solidFill>
            <a:srgbClr val="A53010"/>
          </a:solidFill>
        </a:fill>
      </a:tcStyle>
    </a:firstCol>
    <a:lastRow>
      <a:tcTxStyle b="on" i="off">
        <a:font>
          <a:latin typeface="Century Gothic"/>
          <a:ea typeface="Century Gothic"/>
          <a:cs typeface="Century Gothic"/>
        </a:font>
        <a:srgbClr val="FFFFFF"/>
      </a:tcTxStyle>
      <a:tcStyle>
        <a:tcBdr>
          <a:top>
            <a:ln cap="flat" cmpd="sng" w="38100">
              <a:solidFill>
                <a:srgbClr val="FFFFFF"/>
              </a:solidFill>
              <a:prstDash val="solid"/>
              <a:round/>
              <a:headEnd len="sm" w="sm" type="none"/>
              <a:tailEnd len="sm" w="sm" type="none"/>
            </a:ln>
          </a:top>
        </a:tcBdr>
        <a:fill>
          <a:solidFill>
            <a:srgbClr val="A53010"/>
          </a:solidFill>
        </a:fill>
      </a:tcStyle>
    </a:lastRow>
    <a:seCell>
      <a:tcTxStyle/>
    </a:seCell>
    <a:swCell>
      <a:tcTxStyle/>
    </a:swCell>
    <a:firstRow>
      <a:tcTxStyle b="on" i="off">
        <a:font>
          <a:latin typeface="Century Gothic"/>
          <a:ea typeface="Century Gothic"/>
          <a:cs typeface="Century Gothic"/>
        </a:font>
        <a:srgbClr val="FFFFFF"/>
      </a:tcTxStyle>
      <a:tcStyle>
        <a:tcBdr>
          <a:bottom>
            <a:ln cap="flat" cmpd="sng" w="38100">
              <a:solidFill>
                <a:srgbClr val="FFFFFF"/>
              </a:solidFill>
              <a:prstDash val="solid"/>
              <a:round/>
              <a:headEnd len="sm" w="sm" type="none"/>
              <a:tailEnd len="sm" w="sm" type="none"/>
            </a:ln>
          </a:bottom>
        </a:tcBdr>
        <a:fill>
          <a:solidFill>
            <a:srgbClr val="A53010"/>
          </a:solidFill>
        </a:fill>
      </a:tcStyle>
    </a:firstRow>
    <a:neCell>
      <a:tcTxStyle/>
    </a:neCell>
    <a:nwCell>
      <a:tcTxStyle/>
    </a:nwCell>
  </a:tblStyle>
  <a:tblStyle styleId="{270A1CE7-2EC8-4D9B-B060-BC1D6C605822}"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6"/>
          </a:solidFill>
        </a:fill>
      </a:tcStyle>
    </a:wholeTbl>
    <a:band1H>
      <a:tcTxStyle/>
      <a:tcStyle>
        <a:fill>
          <a:solidFill>
            <a:srgbClr val="E0CCCA"/>
          </a:solidFill>
        </a:fill>
      </a:tcStyle>
    </a:band1H>
    <a:band2H>
      <a:tcTxStyle/>
    </a:band2H>
    <a:band1V>
      <a:tcTxStyle/>
      <a:tcStyle>
        <a:fill>
          <a:solidFill>
            <a:srgbClr val="E0CC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F8D0838-C504-4A66-AF62-A27ADE027937}"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5.xml"/><Relationship Id="rId55" Type="http://schemas.openxmlformats.org/officeDocument/2006/relationships/font" Target="fonts/CenturyGothic-boldItalic.fntdata"/><Relationship Id="rId10" Type="http://schemas.openxmlformats.org/officeDocument/2006/relationships/slide" Target="slides/slide4.xml"/><Relationship Id="rId54"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145661a21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145661a21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145661a2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145661a2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Semantik - betydning. Ikke indbygge didaktik.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145661a2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145661a2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145661a2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145661a2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145661a2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145661a2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145661a2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145661a2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145661a2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145661a2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145661a2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145661a2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Ingen innovation, entreprenørskab og kreativitet eller kritisk stillingtagen.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145661a2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145661a2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145661a2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145661a2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17d67ce88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17d67ce88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145661a2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145661a2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145661a2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145661a2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145661a2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145661a2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145661a21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145661a21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145661a21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145661a21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145661a21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145661a21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145661a21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145661a21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209e012f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9209e012f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17d67ce8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17d67ce8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1872171a0_0_4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91872171a0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145661a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145661a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17d67ce88_0_32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917d67ce88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17d67ce88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17d67ce88_0_32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917d67ce88_0_3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d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17d67ce88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17d67ce88_0_335: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917d67ce88_0_3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d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17d67ce88_0_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17d67ce88_0_34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917d67ce88_0_3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da"/>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17d67ce88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17d67ce88_0_34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917d67ce88_0_34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da"/>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17d67ce88_0_3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917d67ce88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4e</a:t>
            </a:r>
            <a:endParaRPr/>
          </a:p>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De fremhævede ord og hierarkiet er vores fremhævelser.</a:t>
            </a:r>
            <a:endParaRPr/>
          </a:p>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ALLE DE NATURFAGLIGE KOMPETENCEOMRÅDER - fordi det er centralt, at det ikke fx kun er “forsøg” (undersøgelse), og ikke kun er “powerpoint” (perspektivering), men i høj grad samspillet mellem kompetenceområderne.</a:t>
            </a:r>
            <a:endParaRPr/>
          </a:p>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FÆRDIGHEDER OG VIDEN - fordi det er Fælles Mål, der afgør, i hvor høj grad en given elev målopfylder. Det er altså ikke biologilærerens følelse af, hvad en elev bør vide om økosystemer, men hvad der står i Fælles Mål, der er udgangspunktet.</a:t>
            </a:r>
            <a:endParaRPr/>
          </a:p>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HANDLEMULIGHEDER - fordi kompetencer udvikles ved handlinger i praksis. Det kan vi ikke sådan helt i virkeligheden, men vi kan komme ok tæt på ved at arbejde med problemstillinger og udvise handlekompetence.</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Her kan man uddybe med slides om solotaksonomi. AVN: Læs evt Læringsmål og Taksonomiske redskaber. Dafolo</a:t>
            </a:r>
            <a:endParaRPr/>
          </a:p>
          <a:p>
            <a:pPr indent="0" lvl="0" marL="0" marR="0" rtl="0" algn="l">
              <a:spcBef>
                <a:spcPts val="0"/>
              </a:spcBef>
              <a:spcAft>
                <a:spcPts val="0"/>
              </a:spcAft>
              <a:buClr>
                <a:schemeClr val="dk1"/>
              </a:buClr>
              <a:buSzPts val="1100"/>
              <a:buFont typeface="Arial"/>
              <a:buNone/>
            </a:pPr>
            <a:r>
              <a:rPr b="0" i="0" lang="da" sz="1200" u="none" cap="none" strike="noStrike">
                <a:solidFill>
                  <a:schemeClr val="dk1"/>
                </a:solidFill>
                <a:latin typeface="Calibri"/>
                <a:ea typeface="Calibri"/>
                <a:cs typeface="Calibri"/>
                <a:sym typeface="Calibri"/>
              </a:rPr>
              <a:t>Her kan “Bingospillet” komme ind. </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7" name="Google Shape;287;g917d67ce88_0_37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300"/>
              <a:buFont typeface="Arial"/>
              <a:buNone/>
            </a:pPr>
            <a:fld id="{00000000-1234-1234-1234-123412341234}" type="slidenum">
              <a:rPr lang="da"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17d67ce88_0_50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917d67ce88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17d67ce88_0_5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917d67ce88_0_50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917d67ce88_0_50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da"/>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917d67ce88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917d67ce88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917d67ce88_0_53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917d67ce88_0_5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17d67ce88_0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17d67ce88_0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a145661a21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a145661a21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145661a21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145661a21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145661a21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a145661a21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145661a21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145661a21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a145661a21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a145661a21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145661a21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145661a2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145661a2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145661a2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145661a21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145661a2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145661a21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145661a21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145661a2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145661a2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145661a2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145661a2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52" name="Shape 52"/>
        <p:cNvGrpSpPr/>
        <p:nvPr/>
      </p:nvGrpSpPr>
      <p:grpSpPr>
        <a:xfrm>
          <a:off x="0" y="0"/>
          <a:ext cx="0" cy="0"/>
          <a:chOff x="0" y="0"/>
          <a:chExt cx="0" cy="0"/>
        </a:xfrm>
      </p:grpSpPr>
      <p:sp>
        <p:nvSpPr>
          <p:cNvPr id="53" name="Google Shape;53;p13"/>
          <p:cNvSpPr txBox="1"/>
          <p:nvPr>
            <p:ph type="title"/>
          </p:nvPr>
        </p:nvSpPr>
        <p:spPr>
          <a:xfrm>
            <a:off x="1945201" y="468083"/>
            <a:ext cx="6589200" cy="9606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2800"/>
              <a:buNone/>
              <a:defRPr b="0" i="0" sz="1800" u="none" cap="none" strike="noStrike">
                <a:solidFill>
                  <a:schemeClr val="dk2"/>
                </a:solidFill>
              </a:defRPr>
            </a:lvl2pPr>
            <a:lvl3pPr lvl="2" marR="0" rtl="0" algn="l">
              <a:spcBef>
                <a:spcPts val="0"/>
              </a:spcBef>
              <a:spcAft>
                <a:spcPts val="0"/>
              </a:spcAft>
              <a:buSzPts val="2800"/>
              <a:buNone/>
              <a:defRPr b="0" i="0" sz="1800" u="none" cap="none" strike="noStrike">
                <a:solidFill>
                  <a:schemeClr val="dk2"/>
                </a:solidFill>
              </a:defRPr>
            </a:lvl3pPr>
            <a:lvl4pPr lvl="3" marR="0" rtl="0" algn="l">
              <a:spcBef>
                <a:spcPts val="0"/>
              </a:spcBef>
              <a:spcAft>
                <a:spcPts val="0"/>
              </a:spcAft>
              <a:buSzPts val="2800"/>
              <a:buNone/>
              <a:defRPr b="0" i="0" sz="1800" u="none" cap="none" strike="noStrike">
                <a:solidFill>
                  <a:schemeClr val="dk2"/>
                </a:solidFill>
              </a:defRPr>
            </a:lvl4pPr>
            <a:lvl5pPr lvl="4" marR="0" rtl="0" algn="l">
              <a:spcBef>
                <a:spcPts val="0"/>
              </a:spcBef>
              <a:spcAft>
                <a:spcPts val="0"/>
              </a:spcAft>
              <a:buSzPts val="2800"/>
              <a:buNone/>
              <a:defRPr b="0" i="0" sz="1800" u="none" cap="none" strike="noStrike">
                <a:solidFill>
                  <a:schemeClr val="dk2"/>
                </a:solidFill>
              </a:defRPr>
            </a:lvl5pPr>
            <a:lvl6pPr lvl="5" marR="0" rtl="0" algn="l">
              <a:spcBef>
                <a:spcPts val="0"/>
              </a:spcBef>
              <a:spcAft>
                <a:spcPts val="0"/>
              </a:spcAft>
              <a:buSzPts val="2800"/>
              <a:buNone/>
              <a:defRPr b="0" i="0" sz="1800" u="none" cap="none" strike="noStrike">
                <a:solidFill>
                  <a:schemeClr val="dk2"/>
                </a:solidFill>
              </a:defRPr>
            </a:lvl6pPr>
            <a:lvl7pPr lvl="6" marR="0" rtl="0" algn="l">
              <a:spcBef>
                <a:spcPts val="0"/>
              </a:spcBef>
              <a:spcAft>
                <a:spcPts val="0"/>
              </a:spcAft>
              <a:buSzPts val="2800"/>
              <a:buNone/>
              <a:defRPr b="0" i="0" sz="1800" u="none" cap="none" strike="noStrike">
                <a:solidFill>
                  <a:schemeClr val="dk2"/>
                </a:solidFill>
              </a:defRPr>
            </a:lvl7pPr>
            <a:lvl8pPr lvl="7" marR="0" rtl="0" algn="l">
              <a:spcBef>
                <a:spcPts val="0"/>
              </a:spcBef>
              <a:spcAft>
                <a:spcPts val="0"/>
              </a:spcAft>
              <a:buSzPts val="2800"/>
              <a:buNone/>
              <a:defRPr b="0" i="0" sz="1800" u="none" cap="none" strike="noStrike">
                <a:solidFill>
                  <a:schemeClr val="dk2"/>
                </a:solidFill>
              </a:defRPr>
            </a:lvl8pPr>
            <a:lvl9pPr lvl="8" marR="0" rtl="0" algn="l">
              <a:spcBef>
                <a:spcPts val="0"/>
              </a:spcBef>
              <a:spcAft>
                <a:spcPts val="0"/>
              </a:spcAft>
              <a:buSzPts val="2800"/>
              <a:buNone/>
              <a:defRPr b="0" i="0" sz="1800" u="none" cap="none" strike="noStrike">
                <a:solidFill>
                  <a:schemeClr val="dk2"/>
                </a:solidFill>
              </a:defRPr>
            </a:lvl9pPr>
          </a:lstStyle>
          <a:p/>
        </p:txBody>
      </p:sp>
      <p:sp>
        <p:nvSpPr>
          <p:cNvPr id="54" name="Google Shape;54;p13"/>
          <p:cNvSpPr txBox="1"/>
          <p:nvPr>
            <p:ph idx="1" type="body"/>
          </p:nvPr>
        </p:nvSpPr>
        <p:spPr>
          <a:xfrm>
            <a:off x="1942415" y="1600200"/>
            <a:ext cx="6591900" cy="2833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55" name="Google Shape;55;p13"/>
          <p:cNvSpPr txBox="1"/>
          <p:nvPr>
            <p:ph idx="10" type="dt"/>
          </p:nvPr>
        </p:nvSpPr>
        <p:spPr>
          <a:xfrm>
            <a:off x="7772400" y="4601317"/>
            <a:ext cx="766500" cy="2775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Google Shape;56;p13"/>
          <p:cNvSpPr txBox="1"/>
          <p:nvPr>
            <p:ph idx="11" type="ftr"/>
          </p:nvPr>
        </p:nvSpPr>
        <p:spPr>
          <a:xfrm>
            <a:off x="1942415" y="4601857"/>
            <a:ext cx="57165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13"/>
          <p:cNvSpPr/>
          <p:nvPr/>
        </p:nvSpPr>
        <p:spPr>
          <a:xfrm flipH="1" rot="10800000">
            <a:off x="58" y="533399"/>
            <a:ext cx="1358400" cy="381000"/>
          </a:xfrm>
          <a:custGeom>
            <a:rect b="b" l="l" r="r" t="t"/>
            <a:pathLst>
              <a:path extrusionOk="0" h="120000" w="12000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idx="12" type="sldNum"/>
          </p:nvPr>
        </p:nvSpPr>
        <p:spPr>
          <a:xfrm>
            <a:off x="511228" y="590837"/>
            <a:ext cx="585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dias">
  <p:cSld name="1_Titeldias">
    <p:bg>
      <p:bgPr>
        <a:solidFill>
          <a:schemeClr val="dk2">
            <a:alpha val="47840"/>
          </a:schemeClr>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685800" y="1597819"/>
            <a:ext cx="7772400" cy="11025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Clr>
                <a:srgbClr val="0000FF"/>
              </a:buClr>
              <a:buSzPts val="4000"/>
              <a:buFont typeface="Verdana"/>
              <a:buNone/>
              <a:defRPr b="0" i="0" sz="4000" u="none" cap="none" strike="noStrike">
                <a:solidFill>
                  <a:srgbClr val="0000FF"/>
                </a:solidFill>
                <a:latin typeface="Verdana"/>
                <a:ea typeface="Verdana"/>
                <a:cs typeface="Verdana"/>
                <a:sym typeface="Verdana"/>
              </a:defRPr>
            </a:lvl1pPr>
            <a:lvl2pPr lvl="1" marR="0" rtl="0" algn="l">
              <a:spcBef>
                <a:spcPts val="0"/>
              </a:spcBef>
              <a:spcAft>
                <a:spcPts val="0"/>
              </a:spcAft>
              <a:buSzPts val="2800"/>
              <a:buNone/>
              <a:defRPr b="0" i="0" sz="1800" u="none" cap="none" strike="noStrike">
                <a:solidFill>
                  <a:schemeClr val="lt2"/>
                </a:solidFill>
              </a:defRPr>
            </a:lvl2pPr>
            <a:lvl3pPr lvl="2" marR="0" rtl="0" algn="l">
              <a:spcBef>
                <a:spcPts val="0"/>
              </a:spcBef>
              <a:spcAft>
                <a:spcPts val="0"/>
              </a:spcAft>
              <a:buSzPts val="2800"/>
              <a:buNone/>
              <a:defRPr b="0" i="0" sz="1800" u="none" cap="none" strike="noStrike">
                <a:solidFill>
                  <a:schemeClr val="lt2"/>
                </a:solidFill>
              </a:defRPr>
            </a:lvl3pPr>
            <a:lvl4pPr lvl="3" marR="0" rtl="0" algn="l">
              <a:spcBef>
                <a:spcPts val="0"/>
              </a:spcBef>
              <a:spcAft>
                <a:spcPts val="0"/>
              </a:spcAft>
              <a:buSzPts val="2800"/>
              <a:buNone/>
              <a:defRPr b="0" i="0" sz="1800" u="none" cap="none" strike="noStrike">
                <a:solidFill>
                  <a:schemeClr val="lt2"/>
                </a:solidFill>
              </a:defRPr>
            </a:lvl4pPr>
            <a:lvl5pPr lvl="4" marR="0" rtl="0" algn="l">
              <a:spcBef>
                <a:spcPts val="0"/>
              </a:spcBef>
              <a:spcAft>
                <a:spcPts val="0"/>
              </a:spcAft>
              <a:buSzPts val="2800"/>
              <a:buNone/>
              <a:defRPr b="0" i="0" sz="1800" u="none" cap="none" strike="noStrike">
                <a:solidFill>
                  <a:schemeClr val="lt2"/>
                </a:solidFill>
              </a:defRPr>
            </a:lvl5pPr>
            <a:lvl6pPr lvl="5" marR="0" rtl="0" algn="l">
              <a:spcBef>
                <a:spcPts val="0"/>
              </a:spcBef>
              <a:spcAft>
                <a:spcPts val="0"/>
              </a:spcAft>
              <a:buSzPts val="2800"/>
              <a:buNone/>
              <a:defRPr b="0" i="0" sz="1800" u="none" cap="none" strike="noStrike">
                <a:solidFill>
                  <a:schemeClr val="lt2"/>
                </a:solidFill>
              </a:defRPr>
            </a:lvl6pPr>
            <a:lvl7pPr lvl="6" marR="0" rtl="0" algn="l">
              <a:spcBef>
                <a:spcPts val="0"/>
              </a:spcBef>
              <a:spcAft>
                <a:spcPts val="0"/>
              </a:spcAft>
              <a:buSzPts val="2800"/>
              <a:buNone/>
              <a:defRPr b="0" i="0" sz="1800" u="none" cap="none" strike="noStrike">
                <a:solidFill>
                  <a:schemeClr val="lt2"/>
                </a:solidFill>
              </a:defRPr>
            </a:lvl7pPr>
            <a:lvl8pPr lvl="7" marR="0" rtl="0" algn="l">
              <a:spcBef>
                <a:spcPts val="0"/>
              </a:spcBef>
              <a:spcAft>
                <a:spcPts val="0"/>
              </a:spcAft>
              <a:buSzPts val="2800"/>
              <a:buNone/>
              <a:defRPr b="0" i="0" sz="1800" u="none" cap="none" strike="noStrike">
                <a:solidFill>
                  <a:schemeClr val="lt2"/>
                </a:solidFill>
              </a:defRPr>
            </a:lvl8pPr>
            <a:lvl9pPr lvl="8" marR="0" rtl="0" algn="l">
              <a:spcBef>
                <a:spcPts val="0"/>
              </a:spcBef>
              <a:spcAft>
                <a:spcPts val="0"/>
              </a:spcAft>
              <a:buSzPts val="2800"/>
              <a:buNone/>
              <a:defRPr b="0" i="0" sz="1800" u="none" cap="none" strike="noStrike">
                <a:solidFill>
                  <a:schemeClr val="l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ullets_billedcollage">
  <p:cSld name="6_Bullets_billedcollage">
    <p:spTree>
      <p:nvGrpSpPr>
        <p:cNvPr id="61" name="Shape 61"/>
        <p:cNvGrpSpPr/>
        <p:nvPr/>
      </p:nvGrpSpPr>
      <p:grpSpPr>
        <a:xfrm>
          <a:off x="0" y="0"/>
          <a:ext cx="0" cy="0"/>
          <a:chOff x="0" y="0"/>
          <a:chExt cx="0" cy="0"/>
        </a:xfrm>
      </p:grpSpPr>
      <p:sp>
        <p:nvSpPr>
          <p:cNvPr id="62" name="Google Shape;62;p15"/>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marR="0" rtl="0" algn="l">
              <a:spcBef>
                <a:spcPts val="0"/>
              </a:spcBef>
              <a:spcAft>
                <a:spcPts val="0"/>
              </a:spcAft>
              <a:buClr>
                <a:schemeClr val="accent4"/>
              </a:buClr>
              <a:buSzPts val="800"/>
              <a:buFont typeface="Verdana"/>
              <a:buNone/>
            </a:pPr>
            <a:r>
              <a:rPr lang="da" sz="800">
                <a:solidFill>
                  <a:schemeClr val="accent4"/>
                </a:solidFill>
                <a:latin typeface="Verdana"/>
                <a:ea typeface="Verdana"/>
                <a:cs typeface="Verdana"/>
                <a:sym typeface="Verdana"/>
              </a:rPr>
              <a:t>*Center for Læring i Natur, Teknik og Sundhed</a:t>
            </a:r>
            <a:endParaRPr/>
          </a:p>
        </p:txBody>
      </p:sp>
      <p:sp>
        <p:nvSpPr>
          <p:cNvPr id="63" name="Google Shape;63;p15"/>
          <p:cNvSpPr txBox="1"/>
          <p:nvPr>
            <p:ph type="title"/>
          </p:nvPr>
        </p:nvSpPr>
        <p:spPr>
          <a:xfrm>
            <a:off x="986700" y="850250"/>
            <a:ext cx="2939100" cy="18474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262626"/>
              </a:buClr>
              <a:buSzPts val="3000"/>
              <a:buFont typeface="Verdana"/>
              <a:buNone/>
              <a:defRPr b="1" i="0" sz="3000" u="none" cap="none" strike="noStrike">
                <a:solidFill>
                  <a:srgbClr val="262626"/>
                </a:solidFill>
                <a:latin typeface="Verdana"/>
                <a:ea typeface="Verdana"/>
                <a:cs typeface="Verdana"/>
                <a:sym typeface="Verdana"/>
              </a:defRPr>
            </a:lvl1pPr>
            <a:lvl2pPr lvl="1" marR="0" rtl="0" algn="l">
              <a:spcBef>
                <a:spcPts val="0"/>
              </a:spcBef>
              <a:spcAft>
                <a:spcPts val="0"/>
              </a:spcAft>
              <a:buClr>
                <a:schemeClr val="dk2"/>
              </a:buClr>
              <a:buSzPts val="1800"/>
              <a:buFont typeface="Arial"/>
              <a:buNone/>
              <a:defRPr b="0" i="0" sz="1800" u="none" cap="none" strike="noStrike">
                <a:solidFill>
                  <a:schemeClr val="dk2"/>
                </a:solidFill>
              </a:defRPr>
            </a:lvl2pPr>
            <a:lvl3pPr lvl="2" marR="0" rtl="0" algn="l">
              <a:spcBef>
                <a:spcPts val="0"/>
              </a:spcBef>
              <a:spcAft>
                <a:spcPts val="0"/>
              </a:spcAft>
              <a:buClr>
                <a:schemeClr val="dk2"/>
              </a:buClr>
              <a:buSzPts val="1800"/>
              <a:buFont typeface="Arial"/>
              <a:buNone/>
              <a:defRPr b="0" i="0" sz="1800" u="none" cap="none" strike="noStrike">
                <a:solidFill>
                  <a:schemeClr val="dk2"/>
                </a:solidFill>
              </a:defRPr>
            </a:lvl3pPr>
            <a:lvl4pPr lvl="3" marR="0" rtl="0" algn="l">
              <a:spcBef>
                <a:spcPts val="0"/>
              </a:spcBef>
              <a:spcAft>
                <a:spcPts val="0"/>
              </a:spcAft>
              <a:buClr>
                <a:schemeClr val="dk2"/>
              </a:buClr>
              <a:buSzPts val="1800"/>
              <a:buFont typeface="Arial"/>
              <a:buNone/>
              <a:defRPr b="0" i="0" sz="1800" u="none" cap="none" strike="noStrike">
                <a:solidFill>
                  <a:schemeClr val="dk2"/>
                </a:solidFill>
              </a:defRPr>
            </a:lvl4pPr>
            <a:lvl5pPr lvl="4" marR="0" rtl="0" algn="l">
              <a:spcBef>
                <a:spcPts val="0"/>
              </a:spcBef>
              <a:spcAft>
                <a:spcPts val="0"/>
              </a:spcAft>
              <a:buClr>
                <a:schemeClr val="dk2"/>
              </a:buClr>
              <a:buSzPts val="1800"/>
              <a:buFont typeface="Arial"/>
              <a:buNone/>
              <a:defRPr b="0" i="0" sz="1800" u="none" cap="none" strike="noStrike">
                <a:solidFill>
                  <a:schemeClr val="dk2"/>
                </a:solidFill>
              </a:defRPr>
            </a:lvl5pPr>
            <a:lvl6pPr lvl="5" marR="0" rtl="0" algn="l">
              <a:spcBef>
                <a:spcPts val="0"/>
              </a:spcBef>
              <a:spcAft>
                <a:spcPts val="0"/>
              </a:spcAft>
              <a:buClr>
                <a:schemeClr val="dk2"/>
              </a:buClr>
              <a:buSzPts val="1800"/>
              <a:buFont typeface="Arial"/>
              <a:buNone/>
              <a:defRPr b="0" i="0" sz="1800" u="none" cap="none" strike="noStrike">
                <a:solidFill>
                  <a:schemeClr val="dk2"/>
                </a:solidFill>
              </a:defRPr>
            </a:lvl6pPr>
            <a:lvl7pPr lvl="6" marR="0" rtl="0" algn="l">
              <a:spcBef>
                <a:spcPts val="0"/>
              </a:spcBef>
              <a:spcAft>
                <a:spcPts val="0"/>
              </a:spcAft>
              <a:buClr>
                <a:schemeClr val="dk2"/>
              </a:buClr>
              <a:buSzPts val="1800"/>
              <a:buFont typeface="Arial"/>
              <a:buNone/>
              <a:defRPr b="0" i="0" sz="1800" u="none" cap="none" strike="noStrike">
                <a:solidFill>
                  <a:schemeClr val="dk2"/>
                </a:solidFill>
              </a:defRPr>
            </a:lvl7pPr>
            <a:lvl8pPr lvl="7" marR="0" rtl="0" algn="l">
              <a:spcBef>
                <a:spcPts val="0"/>
              </a:spcBef>
              <a:spcAft>
                <a:spcPts val="0"/>
              </a:spcAft>
              <a:buClr>
                <a:schemeClr val="dk2"/>
              </a:buClr>
              <a:buSzPts val="1800"/>
              <a:buFont typeface="Arial"/>
              <a:buNone/>
              <a:defRPr b="0" i="0" sz="1800" u="none" cap="none" strike="noStrike">
                <a:solidFill>
                  <a:schemeClr val="dk2"/>
                </a:solidFill>
              </a:defRPr>
            </a:lvl8pPr>
            <a:lvl9pPr lvl="8" marR="0" rtl="0" algn="l">
              <a:spcBef>
                <a:spcPts val="0"/>
              </a:spcBef>
              <a:spcAft>
                <a:spcPts val="0"/>
              </a:spcAft>
              <a:buClr>
                <a:schemeClr val="dk2"/>
              </a:buClr>
              <a:buSzPts val="1800"/>
              <a:buFont typeface="Arial"/>
              <a:buNone/>
              <a:defRPr b="0" i="0" sz="1800" u="none" cap="none" strike="noStrike">
                <a:solidFill>
                  <a:schemeClr val="dk2"/>
                </a:solidFill>
              </a:defRPr>
            </a:lvl9pPr>
          </a:lstStyle>
          <a:p/>
        </p:txBody>
      </p:sp>
      <p:sp>
        <p:nvSpPr>
          <p:cNvPr id="64" name="Google Shape;64;p15"/>
          <p:cNvSpPr txBox="1"/>
          <p:nvPr>
            <p:ph idx="1" type="body"/>
          </p:nvPr>
        </p:nvSpPr>
        <p:spPr>
          <a:xfrm>
            <a:off x="986700" y="2817774"/>
            <a:ext cx="3128100" cy="1391700"/>
          </a:xfrm>
          <a:prstGeom prst="rect">
            <a:avLst/>
          </a:prstGeom>
          <a:noFill/>
          <a:ln>
            <a:noFill/>
          </a:ln>
        </p:spPr>
        <p:txBody>
          <a:bodyPr anchorCtr="0" anchor="t" bIns="91425" lIns="91425" spcFirstLastPara="1" rIns="91425" wrap="square" tIns="91425">
            <a:noAutofit/>
          </a:bodyPr>
          <a:lstStyle>
            <a:lvl1pPr indent="-311150" lvl="0" marL="4572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1pPr>
            <a:lvl2pPr indent="-311150" lvl="1" marL="9144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2pPr>
            <a:lvl3pPr indent="-311150" lvl="2" marL="13716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3pPr>
            <a:lvl4pPr indent="-311150" lvl="3" marL="18288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4pPr>
            <a:lvl5pPr indent="-311150" lvl="4" marL="22860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5pPr>
            <a:lvl6pPr indent="-311150" lvl="5" marL="27432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6pPr>
            <a:lvl7pPr indent="-311150" lvl="6" marL="32004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7pPr>
            <a:lvl8pPr indent="-311150" lvl="7" marL="36576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8pPr>
            <a:lvl9pPr indent="-311150" lvl="8" marL="4114800" marR="0" rtl="0" algn="l">
              <a:spcBef>
                <a:spcPts val="0"/>
              </a:spcBef>
              <a:spcAft>
                <a:spcPts val="0"/>
              </a:spcAft>
              <a:buClr>
                <a:schemeClr val="accent1"/>
              </a:buClr>
              <a:buSzPts val="1300"/>
              <a:buFont typeface="Verdana"/>
              <a:buChar char=""/>
              <a:defRPr b="0" i="0" sz="1300" u="none" cap="none" strike="noStrike">
                <a:solidFill>
                  <a:srgbClr val="3F3F3F"/>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pic>
        <p:nvPicPr>
          <p:cNvPr descr="Billedresultat for cfu" id="20" name="Google Shape;20;p4"/>
          <p:cNvPicPr preferRelativeResize="0"/>
          <p:nvPr/>
        </p:nvPicPr>
        <p:blipFill rotWithShape="1">
          <a:blip r:embed="rId2">
            <a:alphaModFix/>
          </a:blip>
          <a:srcRect b="0" l="21750" r="19512" t="53297"/>
          <a:stretch/>
        </p:blipFill>
        <p:spPr>
          <a:xfrm>
            <a:off x="7913510" y="4663237"/>
            <a:ext cx="918780" cy="310478"/>
          </a:xfrm>
          <a:prstGeom prst="rect">
            <a:avLst/>
          </a:prstGeom>
          <a:noFill/>
          <a:ln>
            <a:noFill/>
          </a:ln>
        </p:spPr>
      </p:pic>
      <p:pic>
        <p:nvPicPr>
          <p:cNvPr descr="Billedresultat for cfu" id="21" name="Google Shape;21;p4"/>
          <p:cNvPicPr preferRelativeResize="0"/>
          <p:nvPr/>
        </p:nvPicPr>
        <p:blipFill rotWithShape="1">
          <a:blip r:embed="rId2">
            <a:alphaModFix/>
          </a:blip>
          <a:srcRect b="54933" l="23139" r="24860" t="2125"/>
          <a:stretch/>
        </p:blipFill>
        <p:spPr>
          <a:xfrm>
            <a:off x="7162879" y="4665811"/>
            <a:ext cx="750630" cy="2634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hyperlink" Target="https://worldmapper.org/maps/?fbclid=IwAR1G2Nafcj9fbYOvbiEabajchhFQdvSvWPAKSvhykw_ze0_KreW8MTANhy0" TargetMode="External"/><Relationship Id="rId10" Type="http://schemas.openxmlformats.org/officeDocument/2006/relationships/hyperlink" Target="http://www.sciencefun.org/kidszone/experiments/" TargetMode="External"/><Relationship Id="rId13" Type="http://schemas.openxmlformats.org/officeDocument/2006/relationships/hyperlink" Target="https://www.drawdown.org/solutions/table-of-solutions" TargetMode="External"/><Relationship Id="rId12" Type="http://schemas.openxmlformats.org/officeDocument/2006/relationships/hyperlink" Target="https://www-nds.iaea.org/relnsd/vcharthtml/VChartHTML.html?fbclid=IwAR15E2UtbTGnSZrTfLaQtHYhoXXEBgVtlRMawCLAKTPh5FFfO_FbKOVOj54"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viten.no/filarkiv/animasjoner/#/" TargetMode="External"/><Relationship Id="rId4" Type="http://schemas.openxmlformats.org/officeDocument/2006/relationships/hyperlink" Target="https://kids.nationalgeographic.com/" TargetMode="External"/><Relationship Id="rId9" Type="http://schemas.openxmlformats.org/officeDocument/2006/relationships/hyperlink" Target="https://mommypoppins.com/kids/50-easy-science-experiments-for-kids-fun-educational-activities-using-household-stuff" TargetMode="External"/><Relationship Id="rId15" Type="http://schemas.openxmlformats.org/officeDocument/2006/relationships/hyperlink" Target="https://innoenergy.learnify.se/l/show.html#5LPX" TargetMode="External"/><Relationship Id="rId14" Type="http://schemas.openxmlformats.org/officeDocument/2006/relationships/hyperlink" Target="https://www.facebook.com/IFeakingLoveScience/" TargetMode="External"/><Relationship Id="rId17" Type="http://schemas.openxmlformats.org/officeDocument/2006/relationships/hyperlink" Target="https://www.videnskabsklubben.dk/" TargetMode="External"/><Relationship Id="rId16" Type="http://schemas.openxmlformats.org/officeDocument/2006/relationships/hyperlink" Target="https://orsted.com/da/Explore/Our-home?fbclid=IwAR0IAlCPWVUCBZWkXLqKYv46Z4aRcgbwts_5MBblR97YHFMoNPi5GExWg8Y" TargetMode="External"/><Relationship Id="rId5" Type="http://schemas.openxmlformats.org/officeDocument/2006/relationships/hyperlink" Target="https://climatekids.nasa.gov/" TargetMode="External"/><Relationship Id="rId19" Type="http://schemas.openxmlformats.org/officeDocument/2006/relationships/hyperlink" Target="https://opfinderklubben.dk/" TargetMode="External"/><Relationship Id="rId6" Type="http://schemas.openxmlformats.org/officeDocument/2006/relationships/hyperlink" Target="http://www.sciencekids.co.nz/" TargetMode="External"/><Relationship Id="rId18" Type="http://schemas.openxmlformats.org/officeDocument/2006/relationships/hyperlink" Target="https://radionauterne.dk/" TargetMode="External"/><Relationship Id="rId7" Type="http://schemas.openxmlformats.org/officeDocument/2006/relationships/hyperlink" Target="https://www.ducksters.com/science/" TargetMode="External"/><Relationship Id="rId8" Type="http://schemas.openxmlformats.org/officeDocument/2006/relationships/hyperlink" Target="https://www.scienceforkidsclub.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6"/>
          <p:cNvSpPr txBox="1"/>
          <p:nvPr>
            <p:ph type="ctrTitle"/>
          </p:nvPr>
        </p:nvSpPr>
        <p:spPr>
          <a:xfrm>
            <a:off x="311700" y="2894500"/>
            <a:ext cx="8520600" cy="1340400"/>
          </a:xfrm>
          <a:prstGeom prst="rect">
            <a:avLst/>
          </a:prstGeom>
        </p:spPr>
        <p:txBody>
          <a:bodyPr anchorCtr="0" anchor="b" bIns="91425" lIns="91425" spcFirstLastPara="1" rIns="91425" wrap="square" tIns="91425">
            <a:noAutofit/>
          </a:bodyPr>
          <a:lstStyle/>
          <a:p>
            <a:pPr indent="0" lvl="0" marL="381000" marR="381000" rtl="0" algn="ctr">
              <a:lnSpc>
                <a:spcPct val="115000"/>
              </a:lnSpc>
              <a:spcBef>
                <a:spcPts val="900"/>
              </a:spcBef>
              <a:spcAft>
                <a:spcPts val="0"/>
              </a:spcAft>
              <a:buNone/>
            </a:pPr>
            <a:r>
              <a:rPr lang="da" sz="2200"/>
              <a:t>Onsdag, den 11 november 2020 kl. 13-16 </a:t>
            </a:r>
            <a:endParaRPr sz="2200"/>
          </a:p>
          <a:p>
            <a:pPr indent="0" lvl="0" marL="381000" marR="381000" rtl="0" algn="ctr">
              <a:lnSpc>
                <a:spcPct val="115000"/>
              </a:lnSpc>
              <a:spcBef>
                <a:spcPts val="900"/>
              </a:spcBef>
              <a:spcAft>
                <a:spcPts val="900"/>
              </a:spcAft>
              <a:buClr>
                <a:schemeClr val="dk1"/>
              </a:buClr>
              <a:buSzPts val="1100"/>
              <a:buFont typeface="Arial"/>
              <a:buNone/>
            </a:pPr>
            <a:r>
              <a:rPr lang="da" sz="2200"/>
              <a:t>Slagelse</a:t>
            </a:r>
            <a:endParaRPr sz="2200"/>
          </a:p>
        </p:txBody>
      </p:sp>
      <p:sp>
        <p:nvSpPr>
          <p:cNvPr id="70" name="Google Shape;70;p16"/>
          <p:cNvSpPr txBox="1"/>
          <p:nvPr>
            <p:ph idx="1" type="subTitle"/>
          </p:nvPr>
        </p:nvSpPr>
        <p:spPr>
          <a:xfrm>
            <a:off x="396300" y="1358675"/>
            <a:ext cx="8520600" cy="157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da" sz="2400">
                <a:solidFill>
                  <a:schemeClr val="dk1"/>
                </a:solidFill>
              </a:rPr>
              <a:t>Tour-de-læremidler og analyse af læremidler </a:t>
            </a:r>
            <a:endParaRPr sz="24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da" sz="2400">
                <a:solidFill>
                  <a:schemeClr val="dk1"/>
                </a:solidFill>
              </a:rPr>
              <a:t>Herunder digitale (prøver)</a:t>
            </a:r>
            <a:endParaRPr sz="1700"/>
          </a:p>
          <a:p>
            <a:pPr indent="0" lvl="0" marL="381000" marR="381000" rtl="0" algn="ctr">
              <a:lnSpc>
                <a:spcPct val="115000"/>
              </a:lnSpc>
              <a:spcBef>
                <a:spcPts val="1600"/>
              </a:spcBef>
              <a:spcAft>
                <a:spcPts val="900"/>
              </a:spcAft>
              <a:buClr>
                <a:schemeClr val="dk1"/>
              </a:buClr>
              <a:buSzPts val="1100"/>
              <a:buFont typeface="Arial"/>
              <a:buNone/>
            </a:pPr>
            <a:r>
              <a:t/>
            </a:r>
            <a:endParaRPr sz="2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Læring og interaktivitet</a:t>
            </a:r>
            <a:endParaRPr/>
          </a:p>
        </p:txBody>
      </p:sp>
      <p:pic>
        <p:nvPicPr>
          <p:cNvPr id="131" name="Google Shape;131;p25"/>
          <p:cNvPicPr preferRelativeResize="0"/>
          <p:nvPr/>
        </p:nvPicPr>
        <p:blipFill>
          <a:blip r:embed="rId3">
            <a:alphaModFix/>
          </a:blip>
          <a:stretch>
            <a:fillRect/>
          </a:stretch>
        </p:blipFill>
        <p:spPr>
          <a:xfrm>
            <a:off x="1268100" y="1017725"/>
            <a:ext cx="5568482"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sz="2900"/>
              <a:t>Læremidler</a:t>
            </a:r>
            <a:endParaRPr sz="2900"/>
          </a:p>
        </p:txBody>
      </p:sp>
      <p:sp>
        <p:nvSpPr>
          <p:cNvPr id="137" name="Google Shape;13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sz="2000">
                <a:solidFill>
                  <a:srgbClr val="000000"/>
                </a:solidFill>
              </a:rPr>
              <a:t>Didaktiske læremidler: bogsystem</a:t>
            </a:r>
            <a:endParaRPr sz="2000">
              <a:solidFill>
                <a:srgbClr val="000000"/>
              </a:solidFill>
            </a:endParaRPr>
          </a:p>
          <a:p>
            <a:pPr indent="0" lvl="0" marL="0" rtl="0" algn="l">
              <a:spcBef>
                <a:spcPts val="1600"/>
              </a:spcBef>
              <a:spcAft>
                <a:spcPts val="0"/>
              </a:spcAft>
              <a:buNone/>
            </a:pPr>
            <a:r>
              <a:rPr lang="da" sz="2000">
                <a:solidFill>
                  <a:srgbClr val="000000"/>
                </a:solidFill>
              </a:rPr>
              <a:t>Semantiske læremidler: Fagtekster,  </a:t>
            </a:r>
            <a:r>
              <a:rPr lang="da" sz="2000">
                <a:solidFill>
                  <a:srgbClr val="000000"/>
                </a:solidFill>
              </a:rPr>
              <a:t>videoer, hjemmesider,  animation og simulation</a:t>
            </a:r>
            <a:endParaRPr sz="2000">
              <a:solidFill>
                <a:srgbClr val="000000"/>
              </a:solidFill>
            </a:endParaRPr>
          </a:p>
          <a:p>
            <a:pPr indent="0" lvl="0" marL="0" rtl="0" algn="l">
              <a:spcBef>
                <a:spcPts val="1600"/>
              </a:spcBef>
              <a:spcAft>
                <a:spcPts val="0"/>
              </a:spcAft>
              <a:buNone/>
            </a:pPr>
            <a:r>
              <a:rPr lang="da" sz="2000">
                <a:solidFill>
                  <a:srgbClr val="000000"/>
                </a:solidFill>
              </a:rPr>
              <a:t>Funktionelle læremidler: Produktion, reception, kommunikation, evaluering, kompensation, søgning, dataindsamling, analyse, beregning, processtyring</a:t>
            </a:r>
            <a:endParaRPr sz="2000">
              <a:solidFill>
                <a:srgbClr val="000000"/>
              </a:solidFill>
            </a:endParaRPr>
          </a:p>
          <a:p>
            <a:pPr indent="0" lvl="0" marL="0" rtl="0" algn="ctr">
              <a:spcBef>
                <a:spcPts val="1600"/>
              </a:spcBef>
              <a:spcAft>
                <a:spcPts val="1600"/>
              </a:spcAft>
              <a:buNone/>
            </a:pPr>
            <a:r>
              <a:rPr i="1" lang="da" sz="2000">
                <a:solidFill>
                  <a:srgbClr val="000000"/>
                </a:solidFill>
              </a:rPr>
              <a:t>Find eksempler på ovenstående på brainstorm-ark (skriv mere)</a:t>
            </a:r>
            <a:endParaRPr i="1" sz="20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Didaktiske </a:t>
            </a:r>
            <a:r>
              <a:rPr lang="da"/>
              <a:t>ressourcer</a:t>
            </a:r>
            <a:endParaRPr/>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da" sz="1200">
                <a:solidFill>
                  <a:srgbClr val="212931"/>
                </a:solidFill>
                <a:highlight>
                  <a:srgbClr val="FFFFFF"/>
                </a:highlight>
              </a:rPr>
              <a:t>En didaktisk ressource er en programudvidelse. Det er et didaktisk delelement henvendt til eleven. Det kan f.eks. være læringsspil, opgaver til eleven, interaktive assistenter, elevvejledninger.</a:t>
            </a:r>
            <a:endParaRPr sz="1200">
              <a:solidFill>
                <a:srgbClr val="212931"/>
              </a:solidFill>
              <a:highlight>
                <a:srgbClr val="FFFFFF"/>
              </a:highlight>
            </a:endParaRPr>
          </a:p>
          <a:p>
            <a:pPr indent="0" lvl="0" marL="0" rtl="0" algn="l">
              <a:lnSpc>
                <a:spcPct val="150000"/>
              </a:lnSpc>
              <a:spcBef>
                <a:spcPts val="1200"/>
              </a:spcBef>
              <a:spcAft>
                <a:spcPts val="0"/>
              </a:spcAft>
              <a:buClr>
                <a:schemeClr val="dk1"/>
              </a:buClr>
              <a:buSzPts val="1100"/>
              <a:buFont typeface="Arial"/>
              <a:buNone/>
            </a:pPr>
            <a:r>
              <a:rPr lang="da" sz="1200">
                <a:solidFill>
                  <a:srgbClr val="212931"/>
                </a:solidFill>
                <a:highlight>
                  <a:srgbClr val="FFFFFF"/>
                </a:highlight>
              </a:rPr>
              <a:t>Didaktiske ressourcer er kendetegnet ved at varetage enkelte af følgende opgaver i undervisningen:</a:t>
            </a:r>
            <a:endParaRPr sz="1200">
              <a:solidFill>
                <a:srgbClr val="212931"/>
              </a:solidFill>
              <a:highlight>
                <a:srgbClr val="FFFFFF"/>
              </a:highlight>
            </a:endParaRPr>
          </a:p>
          <a:p>
            <a:pPr indent="-317500" lvl="0" marL="647700" rtl="0" algn="l">
              <a:spcBef>
                <a:spcPts val="1200"/>
              </a:spcBef>
              <a:spcAft>
                <a:spcPts val="0"/>
              </a:spcAft>
              <a:buClr>
                <a:srgbClr val="212931"/>
              </a:buClr>
              <a:buSzPts val="1400"/>
              <a:buChar char="●"/>
            </a:pPr>
            <a:r>
              <a:rPr lang="da" sz="1400">
                <a:solidFill>
                  <a:srgbClr val="212931"/>
                </a:solidFill>
                <a:highlight>
                  <a:srgbClr val="FFFFFF"/>
                </a:highlight>
              </a:rPr>
              <a:t>Formidle indhold</a:t>
            </a:r>
            <a:endParaRPr sz="1400">
              <a:solidFill>
                <a:srgbClr val="212931"/>
              </a:solidFill>
              <a:highlight>
                <a:srgbClr val="FFFFFF"/>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FFFFF"/>
                </a:highlight>
              </a:rPr>
              <a:t>Træne aktiviteter</a:t>
            </a:r>
            <a:endParaRPr sz="1400">
              <a:solidFill>
                <a:srgbClr val="212931"/>
              </a:solidFill>
              <a:highlight>
                <a:srgbClr val="FFFFFF"/>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FFFFF"/>
                </a:highlight>
              </a:rPr>
              <a:t>Simulere processer</a:t>
            </a:r>
            <a:endParaRPr sz="1400">
              <a:solidFill>
                <a:srgbClr val="212931"/>
              </a:solidFill>
              <a:highlight>
                <a:srgbClr val="FFFFFF"/>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FFFFF"/>
                </a:highlight>
              </a:rPr>
              <a:t>Instruere i arbejdsgange</a:t>
            </a:r>
            <a:endParaRPr sz="1400">
              <a:solidFill>
                <a:srgbClr val="212931"/>
              </a:solidFill>
              <a:highlight>
                <a:srgbClr val="FFFFFF"/>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FFFFF"/>
                </a:highlight>
              </a:rPr>
              <a:t>Rammesætte opgaver</a:t>
            </a:r>
            <a:endParaRPr sz="1400">
              <a:solidFill>
                <a:srgbClr val="212931"/>
              </a:solidFill>
              <a:highlight>
                <a:srgbClr val="FFFFFF"/>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FFFFF"/>
                </a:highlight>
              </a:rPr>
              <a:t>Vejlede i håndtering af arbejdsprocesser, produktion og fremlæggelser</a:t>
            </a:r>
            <a:endParaRPr sz="1400">
              <a:solidFill>
                <a:srgbClr val="212931"/>
              </a:solidFill>
              <a:highlight>
                <a:srgbClr val="FFFFFF"/>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FFFFF"/>
                </a:highlight>
              </a:rPr>
              <a:t>Repræsentere skabeloner til planlægning, dokumentation, opbygning af arbejdsrum eller evaluering</a:t>
            </a:r>
            <a:endParaRPr sz="1400">
              <a:solidFill>
                <a:srgbClr val="212931"/>
              </a:solidFill>
              <a:highlight>
                <a:srgbClr val="FFFFFF"/>
              </a:highlight>
            </a:endParaRPr>
          </a:p>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Kategorisering</a:t>
            </a:r>
            <a:endParaRPr/>
          </a:p>
        </p:txBody>
      </p:sp>
      <p:sp>
        <p:nvSpPr>
          <p:cNvPr id="149" name="Google Shape;149;p28"/>
          <p:cNvSpPr txBox="1"/>
          <p:nvPr>
            <p:ph idx="1" type="body"/>
          </p:nvPr>
        </p:nvSpPr>
        <p:spPr>
          <a:xfrm>
            <a:off x="2231550" y="1152475"/>
            <a:ext cx="6600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Forløb</a:t>
            </a:r>
            <a:endParaRPr/>
          </a:p>
          <a:p>
            <a:pPr indent="0" lvl="0" marL="0" rtl="0" algn="l">
              <a:spcBef>
                <a:spcPts val="1600"/>
              </a:spcBef>
              <a:spcAft>
                <a:spcPts val="0"/>
              </a:spcAft>
              <a:buNone/>
            </a:pPr>
            <a:r>
              <a:rPr lang="da"/>
              <a:t>Repetitive</a:t>
            </a:r>
            <a:endParaRPr/>
          </a:p>
          <a:p>
            <a:pPr indent="0" lvl="0" marL="0" rtl="0" algn="l">
              <a:spcBef>
                <a:spcPts val="1600"/>
              </a:spcBef>
              <a:spcAft>
                <a:spcPts val="0"/>
              </a:spcAft>
              <a:buNone/>
            </a:pPr>
            <a:r>
              <a:rPr lang="da"/>
              <a:t>Formidlende</a:t>
            </a:r>
            <a:endParaRPr/>
          </a:p>
          <a:p>
            <a:pPr indent="0" lvl="0" marL="0" rtl="0" algn="l">
              <a:spcBef>
                <a:spcPts val="1600"/>
              </a:spcBef>
              <a:spcAft>
                <a:spcPts val="0"/>
              </a:spcAft>
              <a:buNone/>
            </a:pPr>
            <a:r>
              <a:rPr lang="da"/>
              <a:t>Stilladserende</a:t>
            </a:r>
            <a:endParaRPr/>
          </a:p>
          <a:p>
            <a:pPr indent="0" lvl="0" marL="0" rtl="0" algn="l">
              <a:spcBef>
                <a:spcPts val="1600"/>
              </a:spcBef>
              <a:spcAft>
                <a:spcPts val="0"/>
              </a:spcAft>
              <a:buNone/>
            </a:pPr>
            <a:r>
              <a:rPr lang="da"/>
              <a:t>Didaktiske</a:t>
            </a:r>
            <a:endParaRPr/>
          </a:p>
          <a:p>
            <a:pPr indent="0" lvl="0" marL="0" rtl="0" algn="l">
              <a:spcBef>
                <a:spcPts val="1600"/>
              </a:spcBef>
              <a:spcAft>
                <a:spcPts val="0"/>
              </a:spcAft>
              <a:buNone/>
            </a:pPr>
            <a:r>
              <a:rPr lang="da"/>
              <a:t>Praksisstilladserende</a:t>
            </a:r>
            <a:endParaRPr/>
          </a:p>
          <a:p>
            <a:pPr indent="0" lvl="0" marL="0" rtl="0" algn="l">
              <a:spcBef>
                <a:spcPts val="1600"/>
              </a:spcBef>
              <a:spcAft>
                <a:spcPts val="1600"/>
              </a:spcAft>
              <a:buNone/>
            </a:pPr>
            <a:r>
              <a:t/>
            </a:r>
            <a:endParaRPr/>
          </a:p>
        </p:txBody>
      </p:sp>
      <p:sp>
        <p:nvSpPr>
          <p:cNvPr id="150" name="Google Shape;150;p28"/>
          <p:cNvSpPr txBox="1"/>
          <p:nvPr/>
        </p:nvSpPr>
        <p:spPr>
          <a:xfrm>
            <a:off x="3975025" y="4360675"/>
            <a:ext cx="3000000" cy="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https://vurdigi.dk/vurdering/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Forløb</a:t>
            </a:r>
            <a:endParaRPr/>
          </a:p>
        </p:txBody>
      </p:sp>
      <p:sp>
        <p:nvSpPr>
          <p:cNvPr id="156" name="Google Shape;156;p29"/>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da" sz="1500">
                <a:solidFill>
                  <a:srgbClr val="212931"/>
                </a:solidFill>
                <a:highlight>
                  <a:srgbClr val="F6F6F5"/>
                </a:highlight>
              </a:rPr>
              <a:t>Forløb er et didaktisk læremiddel. </a:t>
            </a:r>
            <a:endParaRPr sz="1500">
              <a:solidFill>
                <a:srgbClr val="212931"/>
              </a:solidFill>
              <a:highlight>
                <a:srgbClr val="F6F6F5"/>
              </a:highlight>
            </a:endParaRPr>
          </a:p>
          <a:p>
            <a:pPr indent="0" lvl="0" marL="0" rtl="0" algn="l">
              <a:spcBef>
                <a:spcPts val="1600"/>
              </a:spcBef>
              <a:spcAft>
                <a:spcPts val="0"/>
              </a:spcAft>
              <a:buClr>
                <a:schemeClr val="dk1"/>
              </a:buClr>
              <a:buSzPts val="1100"/>
              <a:buFont typeface="Arial"/>
              <a:buNone/>
            </a:pPr>
            <a:r>
              <a:rPr lang="da" sz="1500">
                <a:solidFill>
                  <a:srgbClr val="212931"/>
                </a:solidFill>
                <a:highlight>
                  <a:srgbClr val="F6F6F5"/>
                </a:highlight>
              </a:rPr>
              <a:t>Didaktiske læremidler har en indbygget didaktik, der varetager flere af følgende opgaver i undervisningen:</a:t>
            </a:r>
            <a:endParaRPr sz="1500">
              <a:solidFill>
                <a:srgbClr val="212931"/>
              </a:solidFill>
              <a:highlight>
                <a:srgbClr val="F6F6F5"/>
              </a:highlight>
            </a:endParaRPr>
          </a:p>
          <a:p>
            <a:pPr indent="-323850" lvl="0" marL="457200" rtl="0" algn="l">
              <a:spcBef>
                <a:spcPts val="1600"/>
              </a:spcBef>
              <a:spcAft>
                <a:spcPts val="0"/>
              </a:spcAft>
              <a:buClr>
                <a:srgbClr val="212931"/>
              </a:buClr>
              <a:buSzPts val="1500"/>
              <a:buChar char="●"/>
            </a:pPr>
            <a:r>
              <a:rPr lang="da" sz="1500">
                <a:solidFill>
                  <a:srgbClr val="212931"/>
                </a:solidFill>
                <a:highlight>
                  <a:srgbClr val="F6F6F5"/>
                </a:highlight>
              </a:rPr>
              <a:t>Udpeger faglige mål</a:t>
            </a:r>
            <a:endParaRPr sz="1500">
              <a:solidFill>
                <a:srgbClr val="212931"/>
              </a:solidFill>
              <a:highlight>
                <a:srgbClr val="F6F6F5"/>
              </a:highlight>
            </a:endParaRPr>
          </a:p>
          <a:p>
            <a:pPr indent="-323850" lvl="0" marL="457200" rtl="0" algn="l">
              <a:spcBef>
                <a:spcPts val="0"/>
              </a:spcBef>
              <a:spcAft>
                <a:spcPts val="0"/>
              </a:spcAft>
              <a:buClr>
                <a:srgbClr val="212931"/>
              </a:buClr>
              <a:buSzPts val="1500"/>
              <a:buChar char="●"/>
            </a:pPr>
            <a:r>
              <a:rPr lang="da" sz="1500">
                <a:solidFill>
                  <a:srgbClr val="212931"/>
                </a:solidFill>
                <a:highlight>
                  <a:srgbClr val="F6F6F5"/>
                </a:highlight>
              </a:rPr>
              <a:t>Formidler indhold</a:t>
            </a:r>
            <a:endParaRPr sz="1500">
              <a:solidFill>
                <a:srgbClr val="212931"/>
              </a:solidFill>
              <a:highlight>
                <a:srgbClr val="F6F6F5"/>
              </a:highlight>
            </a:endParaRPr>
          </a:p>
          <a:p>
            <a:pPr indent="-323850" lvl="0" marL="457200" rtl="0" algn="l">
              <a:spcBef>
                <a:spcPts val="0"/>
              </a:spcBef>
              <a:spcAft>
                <a:spcPts val="0"/>
              </a:spcAft>
              <a:buClr>
                <a:srgbClr val="212931"/>
              </a:buClr>
              <a:buSzPts val="1500"/>
              <a:buChar char="●"/>
            </a:pPr>
            <a:r>
              <a:rPr lang="da" sz="1500">
                <a:solidFill>
                  <a:srgbClr val="212931"/>
                </a:solidFill>
                <a:highlight>
                  <a:srgbClr val="F6F6F5"/>
                </a:highlight>
              </a:rPr>
              <a:t>Rammesætter aktiviteter og opgaver</a:t>
            </a:r>
            <a:endParaRPr sz="1500">
              <a:solidFill>
                <a:srgbClr val="212931"/>
              </a:solidFill>
              <a:highlight>
                <a:srgbClr val="F6F6F5"/>
              </a:highlight>
            </a:endParaRPr>
          </a:p>
          <a:p>
            <a:pPr indent="-323850" lvl="0" marL="457200" rtl="0" algn="l">
              <a:spcBef>
                <a:spcPts val="0"/>
              </a:spcBef>
              <a:spcAft>
                <a:spcPts val="0"/>
              </a:spcAft>
              <a:buClr>
                <a:srgbClr val="212931"/>
              </a:buClr>
              <a:buSzPts val="1500"/>
              <a:buChar char="●"/>
            </a:pPr>
            <a:r>
              <a:rPr lang="da" sz="1500">
                <a:solidFill>
                  <a:srgbClr val="212931"/>
                </a:solidFill>
                <a:highlight>
                  <a:srgbClr val="F6F6F5"/>
                </a:highlight>
              </a:rPr>
              <a:t>Støtter og vejleder læreren</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Vurdigi</a:t>
            </a:r>
            <a:endParaRPr/>
          </a:p>
        </p:txBody>
      </p:sp>
      <p:pic>
        <p:nvPicPr>
          <p:cNvPr id="162" name="Google Shape;162;p30"/>
          <p:cNvPicPr preferRelativeResize="0"/>
          <p:nvPr/>
        </p:nvPicPr>
        <p:blipFill>
          <a:blip r:embed="rId3">
            <a:alphaModFix/>
          </a:blip>
          <a:stretch>
            <a:fillRect/>
          </a:stretch>
        </p:blipFill>
        <p:spPr>
          <a:xfrm>
            <a:off x="152400" y="1170125"/>
            <a:ext cx="4182054" cy="3820975"/>
          </a:xfrm>
          <a:prstGeom prst="rect">
            <a:avLst/>
          </a:prstGeom>
          <a:noFill/>
          <a:ln>
            <a:noFill/>
          </a:ln>
        </p:spPr>
      </p:pic>
      <p:pic>
        <p:nvPicPr>
          <p:cNvPr id="163" name="Google Shape;163;p30"/>
          <p:cNvPicPr preferRelativeResize="0"/>
          <p:nvPr/>
        </p:nvPicPr>
        <p:blipFill>
          <a:blip r:embed="rId4">
            <a:alphaModFix/>
          </a:blip>
          <a:stretch>
            <a:fillRect/>
          </a:stretch>
        </p:blipFill>
        <p:spPr>
          <a:xfrm>
            <a:off x="1691924" y="57650"/>
            <a:ext cx="5331176" cy="5013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Repetitive læremidler</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Træningsopgaver med simpel privat feedback</a:t>
            </a:r>
            <a:endParaRPr/>
          </a:p>
          <a:p>
            <a:pPr indent="0" lvl="0" marL="0" rtl="0" algn="l">
              <a:spcBef>
                <a:spcPts val="1600"/>
              </a:spcBef>
              <a:spcAft>
                <a:spcPts val="0"/>
              </a:spcAft>
              <a:buNone/>
            </a:pPr>
            <a:r>
              <a:rPr lang="da"/>
              <a:t>Evt som spil</a:t>
            </a:r>
            <a:endParaRPr/>
          </a:p>
          <a:p>
            <a:pPr indent="0" lvl="0" marL="0" rtl="0" algn="l">
              <a:spcBef>
                <a:spcPts val="1600"/>
              </a:spcBef>
              <a:spcAft>
                <a:spcPts val="0"/>
              </a:spcAft>
              <a:buNone/>
            </a:pPr>
            <a:r>
              <a:rPr lang="da"/>
              <a:t>Kontekstuafhængige opgaver</a:t>
            </a:r>
            <a:endParaRPr/>
          </a:p>
          <a:p>
            <a:pPr indent="0" lvl="0" marL="0" rtl="0" algn="l">
              <a:spcBef>
                <a:spcPts val="1600"/>
              </a:spcBef>
              <a:spcAft>
                <a:spcPts val="0"/>
              </a:spcAft>
              <a:buNone/>
            </a:pPr>
            <a:r>
              <a:rPr lang="da"/>
              <a:t>Individuel arbejde - eget tempo</a:t>
            </a:r>
            <a:endParaRPr/>
          </a:p>
          <a:p>
            <a:pPr indent="0" lvl="0" marL="0" rtl="0" algn="l">
              <a:spcBef>
                <a:spcPts val="1600"/>
              </a:spcBef>
              <a:spcAft>
                <a:spcPts val="0"/>
              </a:spcAft>
              <a:buNone/>
            </a:pPr>
            <a:r>
              <a:rPr lang="da"/>
              <a:t>Træning til nationale test</a:t>
            </a:r>
            <a:endParaRPr/>
          </a:p>
          <a:p>
            <a:pPr indent="0" lvl="0" marL="0" rtl="0" algn="l">
              <a:spcBef>
                <a:spcPts val="1600"/>
              </a:spcBef>
              <a:spcAft>
                <a:spcPts val="0"/>
              </a:spcAft>
              <a:buNone/>
            </a:pPr>
            <a:r>
              <a:rPr lang="da"/>
              <a:t>Svært at overføre til andre kontekster og problemløsning</a:t>
            </a:r>
            <a:endParaRPr/>
          </a:p>
          <a:p>
            <a:pPr indent="0" lvl="0" marL="0" rtl="0" algn="l">
              <a:spcBef>
                <a:spcPts val="1600"/>
              </a:spcBef>
              <a:spcAft>
                <a:spcPts val="1600"/>
              </a:spcAft>
              <a:buNone/>
            </a:pPr>
            <a:r>
              <a:rPr lang="da"/>
              <a:t>Lukkede opgaver</a:t>
            </a:r>
            <a:endParaRPr/>
          </a:p>
        </p:txBody>
      </p:sp>
      <p:sp>
        <p:nvSpPr>
          <p:cNvPr id="170" name="Google Shape;170;p31"/>
          <p:cNvSpPr txBox="1"/>
          <p:nvPr/>
        </p:nvSpPr>
        <p:spPr>
          <a:xfrm>
            <a:off x="1158750" y="4568875"/>
            <a:ext cx="6826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https://pure.au.dk/portal/files/68021304/Bundsgaard_Hansen_2012._Evaluering_af_digitale_l_remidler.pdf</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Formidlende læremidler</a:t>
            </a:r>
            <a:endParaRPr/>
          </a:p>
        </p:txBody>
      </p:sp>
      <p:sp>
        <p:nvSpPr>
          <p:cNvPr id="176" name="Google Shape;17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Fag - lærebog</a:t>
            </a:r>
            <a:endParaRPr/>
          </a:p>
          <a:p>
            <a:pPr indent="0" lvl="0" marL="0" rtl="0" algn="l">
              <a:spcBef>
                <a:spcPts val="1600"/>
              </a:spcBef>
              <a:spcAft>
                <a:spcPts val="0"/>
              </a:spcAft>
              <a:buNone/>
            </a:pPr>
            <a:r>
              <a:rPr lang="da"/>
              <a:t>Elevhenvendt</a:t>
            </a:r>
            <a:endParaRPr/>
          </a:p>
          <a:p>
            <a:pPr indent="0" lvl="0" marL="0" rtl="0" algn="l">
              <a:spcBef>
                <a:spcPts val="1600"/>
              </a:spcBef>
              <a:spcAft>
                <a:spcPts val="0"/>
              </a:spcAft>
              <a:buNone/>
            </a:pPr>
            <a:r>
              <a:rPr lang="da"/>
              <a:t>Lærervejledning</a:t>
            </a:r>
            <a:endParaRPr/>
          </a:p>
          <a:p>
            <a:pPr indent="0" lvl="0" marL="0" rtl="0" algn="l">
              <a:spcBef>
                <a:spcPts val="1600"/>
              </a:spcBef>
              <a:spcAft>
                <a:spcPts val="0"/>
              </a:spcAft>
              <a:buNone/>
            </a:pPr>
            <a:r>
              <a:rPr lang="da"/>
              <a:t>Formidling - viden, færdigheder, forståelser, </a:t>
            </a:r>
            <a:endParaRPr/>
          </a:p>
          <a:p>
            <a:pPr indent="0" lvl="0" marL="0" rtl="0" algn="l">
              <a:spcBef>
                <a:spcPts val="1600"/>
              </a:spcBef>
              <a:spcAft>
                <a:spcPts val="0"/>
              </a:spcAft>
              <a:buNone/>
            </a:pPr>
            <a:r>
              <a:rPr lang="da"/>
              <a:t>Brugerkontrol</a:t>
            </a:r>
            <a:endParaRPr/>
          </a:p>
          <a:p>
            <a:pPr indent="0" lvl="0" marL="0" rtl="0" algn="l">
              <a:spcBef>
                <a:spcPts val="1600"/>
              </a:spcBef>
              <a:spcAft>
                <a:spcPts val="1600"/>
              </a:spcAft>
              <a:buNone/>
            </a:pPr>
            <a:r>
              <a:rPr lang="da"/>
              <a:t>Oplæg fra læreren, arbejde med stoffet, besvar opgaver, opsamling i plenum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Stilladserende læremidler</a:t>
            </a:r>
            <a:endParaRPr/>
          </a:p>
        </p:txBody>
      </p:sp>
      <p:sp>
        <p:nvSpPr>
          <p:cNvPr id="182" name="Google Shape;18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Eleven i centrum. Den aktive. </a:t>
            </a:r>
            <a:endParaRPr/>
          </a:p>
          <a:p>
            <a:pPr indent="0" lvl="0" marL="0" rtl="0" algn="l">
              <a:spcBef>
                <a:spcPts val="1600"/>
              </a:spcBef>
              <a:spcAft>
                <a:spcPts val="0"/>
              </a:spcAft>
              <a:buNone/>
            </a:pPr>
            <a:r>
              <a:rPr lang="da"/>
              <a:t>Interaktive spil</a:t>
            </a:r>
            <a:endParaRPr/>
          </a:p>
          <a:p>
            <a:pPr indent="0" lvl="0" marL="0" rtl="0" algn="l">
              <a:spcBef>
                <a:spcPts val="1600"/>
              </a:spcBef>
              <a:spcAft>
                <a:spcPts val="0"/>
              </a:spcAft>
              <a:buNone/>
            </a:pPr>
            <a:r>
              <a:rPr lang="da"/>
              <a:t>Produktion, kommunikation</a:t>
            </a:r>
            <a:endParaRPr/>
          </a:p>
          <a:p>
            <a:pPr indent="0" lvl="0" marL="0" rtl="0" algn="l">
              <a:spcBef>
                <a:spcPts val="1600"/>
              </a:spcBef>
              <a:spcAft>
                <a:spcPts val="0"/>
              </a:spcAft>
              <a:buNone/>
            </a:pPr>
            <a:r>
              <a:rPr lang="da"/>
              <a:t>Programmering/kodning</a:t>
            </a:r>
            <a:endParaRPr/>
          </a:p>
          <a:p>
            <a:pPr indent="0" lvl="0" marL="0" rtl="0" algn="l">
              <a:spcBef>
                <a:spcPts val="1600"/>
              </a:spcBef>
              <a:spcAft>
                <a:spcPts val="0"/>
              </a:spcAft>
              <a:buNone/>
            </a:pPr>
            <a:r>
              <a:rPr lang="da"/>
              <a:t>Skabe sin egen læring</a:t>
            </a:r>
            <a:endParaRPr/>
          </a:p>
          <a:p>
            <a:pPr indent="0" lvl="0" marL="0" rtl="0" algn="l">
              <a:spcBef>
                <a:spcPts val="1600"/>
              </a:spcBef>
              <a:spcAft>
                <a:spcPts val="0"/>
              </a:spcAft>
              <a:buNone/>
            </a:pPr>
            <a:r>
              <a:rPr lang="da"/>
              <a:t>Dilemmaspil</a:t>
            </a:r>
            <a:endParaRPr/>
          </a:p>
          <a:p>
            <a:pPr indent="0" lvl="0" marL="0" rtl="0" algn="l">
              <a:spcBef>
                <a:spcPts val="1600"/>
              </a:spcBef>
              <a:spcAft>
                <a:spcPts val="1600"/>
              </a:spcAft>
              <a:buNone/>
            </a:pPr>
            <a:r>
              <a:rPr lang="da"/>
              <a:t>Undersøgende tilgang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Didaktiske læremidler</a:t>
            </a:r>
            <a:endParaRPr/>
          </a:p>
        </p:txBody>
      </p:sp>
      <p:sp>
        <p:nvSpPr>
          <p:cNvPr id="188" name="Google Shape;188;p34"/>
          <p:cNvSpPr txBox="1"/>
          <p:nvPr>
            <p:ph idx="1" type="body"/>
          </p:nvPr>
        </p:nvSpPr>
        <p:spPr>
          <a:xfrm>
            <a:off x="311700" y="1152475"/>
            <a:ext cx="8674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a"/>
              <a:t>Udpeger faglige mål </a:t>
            </a:r>
            <a:endParaRPr/>
          </a:p>
          <a:p>
            <a:pPr indent="-342900" lvl="0" marL="457200" rtl="0" algn="l">
              <a:spcBef>
                <a:spcPts val="0"/>
              </a:spcBef>
              <a:spcAft>
                <a:spcPts val="0"/>
              </a:spcAft>
              <a:buSzPts val="1800"/>
              <a:buChar char="●"/>
            </a:pPr>
            <a:r>
              <a:rPr lang="da"/>
              <a:t>Formidler indhold</a:t>
            </a:r>
            <a:endParaRPr/>
          </a:p>
          <a:p>
            <a:pPr indent="-342900" lvl="0" marL="457200" rtl="0" algn="l">
              <a:spcBef>
                <a:spcPts val="0"/>
              </a:spcBef>
              <a:spcAft>
                <a:spcPts val="0"/>
              </a:spcAft>
              <a:buSzPts val="1800"/>
              <a:buChar char="●"/>
            </a:pPr>
            <a:r>
              <a:rPr lang="da"/>
              <a:t>Rammesætter aktiviteter og opgaver </a:t>
            </a:r>
            <a:endParaRPr/>
          </a:p>
          <a:p>
            <a:pPr indent="-342900" lvl="0" marL="457200" rtl="0" algn="l">
              <a:spcBef>
                <a:spcPts val="0"/>
              </a:spcBef>
              <a:spcAft>
                <a:spcPts val="0"/>
              </a:spcAft>
              <a:buSzPts val="1800"/>
              <a:buChar char="●"/>
            </a:pPr>
            <a:r>
              <a:rPr lang="da"/>
              <a:t>Støtter og vejleder læreren. </a:t>
            </a:r>
            <a:endParaRPr/>
          </a:p>
          <a:p>
            <a:pPr indent="0" lvl="0" marL="0" rtl="0" algn="l">
              <a:spcBef>
                <a:spcPts val="1600"/>
              </a:spcBef>
              <a:spcAft>
                <a:spcPts val="0"/>
              </a:spcAft>
              <a:buNone/>
            </a:pPr>
            <a:r>
              <a:rPr lang="da"/>
              <a:t>Didaktiske læremidler kan fx være</a:t>
            </a:r>
            <a:endParaRPr/>
          </a:p>
          <a:p>
            <a:pPr indent="-342900" lvl="0" marL="457200" rtl="0" algn="l">
              <a:spcBef>
                <a:spcPts val="1600"/>
              </a:spcBef>
              <a:spcAft>
                <a:spcPts val="0"/>
              </a:spcAft>
              <a:buSzPts val="1800"/>
              <a:buChar char="●"/>
            </a:pPr>
            <a:r>
              <a:rPr lang="da"/>
              <a:t>Platforme: temaportaler, fagportaler, fagsystemer og supplerende hjemmesider</a:t>
            </a:r>
            <a:endParaRPr/>
          </a:p>
          <a:p>
            <a:pPr indent="-342900" lvl="0" marL="457200" rtl="0" algn="l">
              <a:spcBef>
                <a:spcPts val="0"/>
              </a:spcBef>
              <a:spcAft>
                <a:spcPts val="0"/>
              </a:spcAft>
              <a:buSzPts val="1800"/>
              <a:buChar char="●"/>
            </a:pPr>
            <a:r>
              <a:rPr lang="da"/>
              <a:t>Forløb: selvstudieforløb og undervisningsforløb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Overblik over forløb</a:t>
            </a:r>
            <a:endParaRPr/>
          </a:p>
        </p:txBody>
      </p:sp>
      <p:sp>
        <p:nvSpPr>
          <p:cNvPr id="76" name="Google Shape;7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381000" rtl="0" algn="l">
              <a:spcBef>
                <a:spcPts val="900"/>
              </a:spcBef>
              <a:spcAft>
                <a:spcPts val="0"/>
              </a:spcAft>
              <a:buClr>
                <a:schemeClr val="dk1"/>
              </a:buClr>
              <a:buSzPts val="1100"/>
              <a:buFont typeface="Arial"/>
              <a:buNone/>
            </a:pPr>
            <a:r>
              <a:rPr lang="da" sz="2000">
                <a:solidFill>
                  <a:schemeClr val="dk1"/>
                </a:solidFill>
              </a:rPr>
              <a:t>19/8 </a:t>
            </a:r>
            <a:r>
              <a:rPr lang="da" sz="2000">
                <a:solidFill>
                  <a:schemeClr val="dk1"/>
                </a:solidFill>
              </a:rPr>
              <a:t>Tværfaglig undervisning hen imod naturfagsprøven</a:t>
            </a:r>
            <a:endParaRPr sz="2000">
              <a:solidFill>
                <a:srgbClr val="000000"/>
              </a:solidFill>
            </a:endParaRPr>
          </a:p>
          <a:p>
            <a:pPr indent="0" lvl="0" marL="0" marR="381000" rtl="0" algn="l">
              <a:spcBef>
                <a:spcPts val="900"/>
              </a:spcBef>
              <a:spcAft>
                <a:spcPts val="0"/>
              </a:spcAft>
              <a:buNone/>
            </a:pPr>
            <a:r>
              <a:rPr lang="da" sz="2000">
                <a:solidFill>
                  <a:srgbClr val="000000"/>
                </a:solidFill>
              </a:rPr>
              <a:t>23/9 Sproglig udvikling i naturfagene</a:t>
            </a:r>
            <a:endParaRPr sz="2000">
              <a:solidFill>
                <a:srgbClr val="000000"/>
              </a:solidFill>
            </a:endParaRPr>
          </a:p>
          <a:p>
            <a:pPr indent="0" lvl="0" marL="0" marR="381000" rtl="0" algn="l">
              <a:spcBef>
                <a:spcPts val="900"/>
              </a:spcBef>
              <a:spcAft>
                <a:spcPts val="0"/>
              </a:spcAft>
              <a:buNone/>
            </a:pPr>
            <a:r>
              <a:rPr lang="da" sz="2000">
                <a:solidFill>
                  <a:srgbClr val="000000"/>
                </a:solidFill>
              </a:rPr>
              <a:t>11/11 </a:t>
            </a:r>
            <a:r>
              <a:rPr lang="da" sz="2000">
                <a:solidFill>
                  <a:schemeClr val="dk1"/>
                </a:solidFill>
              </a:rPr>
              <a:t>Tour-de-læremidler og analyse af læremidler Herunder digitale (prøver)</a:t>
            </a:r>
            <a:endParaRPr sz="2000">
              <a:solidFill>
                <a:schemeClr val="dk1"/>
              </a:solidFill>
            </a:endParaRPr>
          </a:p>
          <a:p>
            <a:pPr indent="0" lvl="0" marL="0" marR="381000" rtl="0" algn="l">
              <a:spcBef>
                <a:spcPts val="900"/>
              </a:spcBef>
              <a:spcAft>
                <a:spcPts val="0"/>
              </a:spcAft>
              <a:buNone/>
            </a:pPr>
            <a:r>
              <a:rPr lang="da" sz="2000">
                <a:solidFill>
                  <a:srgbClr val="000000"/>
                </a:solidFill>
              </a:rPr>
              <a:t>16/12 </a:t>
            </a:r>
            <a:r>
              <a:rPr lang="da" sz="2000">
                <a:solidFill>
                  <a:schemeClr val="dk1"/>
                </a:solidFill>
              </a:rPr>
              <a:t>Naturfaglige kompetencer er udgangspunktet for bedømmelseskriterier</a:t>
            </a:r>
            <a:endParaRPr sz="2000">
              <a:solidFill>
                <a:srgbClr val="000000"/>
              </a:solidFill>
            </a:endParaRPr>
          </a:p>
          <a:p>
            <a:pPr indent="0" lvl="0" marL="0" rtl="0" algn="l">
              <a:spcBef>
                <a:spcPts val="900"/>
              </a:spcBef>
              <a:spcAft>
                <a:spcPts val="1600"/>
              </a:spcAft>
              <a:buNone/>
            </a:pPr>
            <a:r>
              <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Praksisstilladserende læremidler</a:t>
            </a:r>
            <a:endParaRPr/>
          </a:p>
        </p:txBody>
      </p:sp>
      <p:sp>
        <p:nvSpPr>
          <p:cNvPr id="194" name="Google Shape;194;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Gruppearbejde - projektarbejde</a:t>
            </a:r>
            <a:endParaRPr/>
          </a:p>
          <a:p>
            <a:pPr indent="0" lvl="0" marL="0" rtl="0" algn="l">
              <a:spcBef>
                <a:spcPts val="1600"/>
              </a:spcBef>
              <a:spcAft>
                <a:spcPts val="0"/>
              </a:spcAft>
              <a:buNone/>
            </a:pPr>
            <a:r>
              <a:rPr lang="da"/>
              <a:t>Virkelighedsnært</a:t>
            </a:r>
            <a:endParaRPr/>
          </a:p>
          <a:p>
            <a:pPr indent="0" lvl="0" marL="0" rtl="0" algn="l">
              <a:spcBef>
                <a:spcPts val="1600"/>
              </a:spcBef>
              <a:spcAft>
                <a:spcPts val="0"/>
              </a:spcAft>
              <a:buNone/>
            </a:pPr>
            <a:r>
              <a:rPr lang="da"/>
              <a:t>Simulere praksisnære professioner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Niveaudeling</a:t>
            </a:r>
            <a:endParaRPr/>
          </a:p>
        </p:txBody>
      </p:sp>
      <p:pic>
        <p:nvPicPr>
          <p:cNvPr id="200" name="Google Shape;200;p36"/>
          <p:cNvPicPr preferRelativeResize="0"/>
          <p:nvPr/>
        </p:nvPicPr>
        <p:blipFill>
          <a:blip r:embed="rId3">
            <a:alphaModFix/>
          </a:blip>
          <a:stretch>
            <a:fillRect/>
          </a:stretch>
        </p:blipFill>
        <p:spPr>
          <a:xfrm>
            <a:off x="673875" y="1085225"/>
            <a:ext cx="7383528" cy="3820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7"/>
          <p:cNvPicPr preferRelativeResize="0"/>
          <p:nvPr/>
        </p:nvPicPr>
        <p:blipFill>
          <a:blip r:embed="rId3">
            <a:alphaModFix/>
          </a:blip>
          <a:stretch>
            <a:fillRect/>
          </a:stretch>
        </p:blipFill>
        <p:spPr>
          <a:xfrm>
            <a:off x="1071225" y="0"/>
            <a:ext cx="6564999" cy="4929401"/>
          </a:xfrm>
          <a:prstGeom prst="rect">
            <a:avLst/>
          </a:prstGeom>
          <a:noFill/>
          <a:ln>
            <a:noFill/>
          </a:ln>
        </p:spPr>
      </p:pic>
      <p:sp>
        <p:nvSpPr>
          <p:cNvPr id="206" name="Google Shape;206;p37"/>
          <p:cNvSpPr txBox="1"/>
          <p:nvPr/>
        </p:nvSpPr>
        <p:spPr>
          <a:xfrm>
            <a:off x="133375" y="3213750"/>
            <a:ext cx="702300" cy="7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https://side.videotool.dk/d5sknz7km3w0twz4xrsf</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Vurdigi</a:t>
            </a:r>
            <a:endParaRPr/>
          </a:p>
        </p:txBody>
      </p:sp>
      <p:sp>
        <p:nvSpPr>
          <p:cNvPr id="212" name="Google Shape;212;p38"/>
          <p:cNvSpPr txBox="1"/>
          <p:nvPr>
            <p:ph idx="1" type="body"/>
          </p:nvPr>
        </p:nvSpPr>
        <p:spPr>
          <a:xfrm>
            <a:off x="311700" y="1152475"/>
            <a:ext cx="8520600" cy="89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da"/>
              <a:t>Brug vurdigi til analyse af et eller flere læremidler. </a:t>
            </a:r>
            <a:endParaRPr i="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Vurderingskriterier</a:t>
            </a:r>
            <a:endParaRPr/>
          </a:p>
        </p:txBody>
      </p:sp>
      <p:sp>
        <p:nvSpPr>
          <p:cNvPr id="218" name="Google Shape;218;p39"/>
          <p:cNvSpPr txBox="1"/>
          <p:nvPr>
            <p:ph idx="1" type="body"/>
          </p:nvPr>
        </p:nvSpPr>
        <p:spPr>
          <a:xfrm>
            <a:off x="311700" y="1152475"/>
            <a:ext cx="8520600" cy="11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da"/>
              <a:t>Formuler vurderingskriterier i forhold til bl.a Vurdigi</a:t>
            </a:r>
            <a:endParaRPr i="1"/>
          </a:p>
          <a:p>
            <a:pPr indent="0" lvl="0" marL="0" rtl="0" algn="l">
              <a:spcBef>
                <a:spcPts val="1600"/>
              </a:spcBef>
              <a:spcAft>
                <a:spcPts val="0"/>
              </a:spcAft>
              <a:buNone/>
            </a:pPr>
            <a:r>
              <a:rPr i="1" lang="da"/>
              <a:t>Gør den kort, simpel og til hverdagsbrug. </a:t>
            </a:r>
            <a:endParaRPr i="1"/>
          </a:p>
          <a:p>
            <a:pPr indent="0" lvl="0" marL="0" rtl="0" algn="l">
              <a:spcBef>
                <a:spcPts val="1600"/>
              </a:spcBef>
              <a:spcAft>
                <a:spcPts val="0"/>
              </a:spcAft>
              <a:buNone/>
            </a:pPr>
            <a:r>
              <a:t/>
            </a:r>
            <a:endParaRPr b="1"/>
          </a:p>
          <a:p>
            <a:pPr indent="0" lvl="0" marL="0" rtl="0" algn="l">
              <a:spcBef>
                <a:spcPts val="1600"/>
              </a:spcBef>
              <a:spcAft>
                <a:spcPts val="0"/>
              </a:spcAft>
              <a:buNone/>
            </a:pPr>
            <a:r>
              <a:rPr b="1" lang="da"/>
              <a:t>Hvad skal de lære og hvad lærer de? (Mål - resultat)</a:t>
            </a:r>
            <a:endParaRPr b="1"/>
          </a:p>
          <a:p>
            <a:pPr indent="0" lvl="0" marL="0" rtl="0" algn="l">
              <a:spcBef>
                <a:spcPts val="1600"/>
              </a:spcBef>
              <a:spcAft>
                <a:spcPts val="0"/>
              </a:spcAft>
              <a:buNone/>
            </a:pPr>
            <a:r>
              <a:rPr b="1" lang="da"/>
              <a:t>Hvad skal eleverne gøre - Hvad gør de? (Plan - aktivitet)</a:t>
            </a:r>
            <a:endParaRPr b="1"/>
          </a:p>
          <a:p>
            <a:pPr indent="0" lvl="0" marL="0" rtl="0" algn="l">
              <a:spcBef>
                <a:spcPts val="1600"/>
              </a:spcBef>
              <a:spcAft>
                <a:spcPts val="0"/>
              </a:spcAft>
              <a:buNone/>
            </a:pPr>
            <a:r>
              <a:t/>
            </a:r>
            <a:endParaRPr i="1"/>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ph idx="1" type="body"/>
          </p:nvPr>
        </p:nvSpPr>
        <p:spPr>
          <a:xfrm>
            <a:off x="311700" y="445025"/>
            <a:ext cx="4159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Udenlandske:</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3"/>
              </a:rPr>
              <a:t>https://www.viten.no/filarkiv/animasjoner/#/</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4"/>
              </a:rPr>
              <a:t>https://kids.nationalgeographic.com/</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 </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5"/>
              </a:rPr>
              <a:t>https://climatekids.nasa.gov/</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 </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6"/>
              </a:rPr>
              <a:t>http://www.sciencekids.co.nz/</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 </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7"/>
              </a:rPr>
              <a:t>https://www.ducksters.com/science/</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 </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8"/>
              </a:rPr>
              <a:t>https://www.scienceforkidsclub.com/</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 </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9"/>
              </a:rPr>
              <a:t>https://mommypoppins.com/kids/50-easy-science-experiments-for-kids-fun-educational-activities-using-household-stuff</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 </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10"/>
              </a:rPr>
              <a:t>http://www.sciencefun.org/kidszone/experiments/</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11"/>
              </a:rPr>
              <a:t>https://worldmapper.org/maps/?fbclid=IwAR1G2Nafcj9fbYOvbiEabajchhFQdvSvWPAKSvhykw_ze0_KreW8MTANhy0</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12"/>
              </a:rPr>
              <a:t>https://www-nds.iaea.org/relnsd/vcharthtml/VChartHTML.html?fbclid=IwAR15E2UtbTGnSZrTfLaQtHYhoXXEBgVtlRMawCLAKTPh5FFfO_FbKOVOj54</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13"/>
              </a:rPr>
              <a:t>https://www.drawdown.org/solutions/table-of-solutions</a:t>
            </a:r>
            <a:endParaRPr sz="850">
              <a:solidFill>
                <a:schemeClr val="hlink"/>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rgbClr val="0B322B"/>
                </a:solidFill>
                <a:latin typeface="Georgia"/>
                <a:ea typeface="Georgia"/>
                <a:cs typeface="Georgia"/>
                <a:sym typeface="Georgia"/>
              </a:rPr>
              <a:t>​</a:t>
            </a:r>
            <a:endParaRPr sz="850">
              <a:solidFill>
                <a:srgbClr val="0B322B"/>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da" sz="850">
                <a:solidFill>
                  <a:schemeClr val="hlink"/>
                </a:solidFill>
                <a:uFill>
                  <a:noFill/>
                </a:uFill>
                <a:latin typeface="Georgia"/>
                <a:ea typeface="Georgia"/>
                <a:cs typeface="Georgia"/>
                <a:sym typeface="Georgia"/>
                <a:hlinkClick r:id="rId14"/>
              </a:rPr>
              <a:t>https://www.facebook.com/IFeakingLoveScience/</a:t>
            </a:r>
            <a:endParaRPr sz="850">
              <a:solidFill>
                <a:schemeClr val="hlink"/>
              </a:solidFill>
              <a:latin typeface="Georgia"/>
              <a:ea typeface="Georgia"/>
              <a:cs typeface="Georgia"/>
              <a:sym typeface="Georgia"/>
            </a:endParaRPr>
          </a:p>
          <a:p>
            <a:pPr indent="0" lvl="0" marL="0" rtl="0" algn="l">
              <a:spcBef>
                <a:spcPts val="0"/>
              </a:spcBef>
              <a:spcAft>
                <a:spcPts val="1600"/>
              </a:spcAft>
              <a:buNone/>
            </a:pPr>
            <a:r>
              <a:t/>
            </a:r>
            <a:endParaRPr sz="1200"/>
          </a:p>
        </p:txBody>
      </p:sp>
      <p:sp>
        <p:nvSpPr>
          <p:cNvPr id="224" name="Google Shape;224;p40"/>
          <p:cNvSpPr txBox="1"/>
          <p:nvPr/>
        </p:nvSpPr>
        <p:spPr>
          <a:xfrm>
            <a:off x="5057750" y="65322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Danske/nordiske:</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chemeClr val="accent5"/>
                </a:solidFill>
                <a:uFill>
                  <a:noFill/>
                </a:uFill>
                <a:hlinkClick r:id="rId15">
                  <a:extLst>
                    <a:ext uri="{A12FA001-AC4F-418D-AE19-62706E023703}">
                      <ahyp:hlinkClr val="tx"/>
                    </a:ext>
                  </a:extLst>
                </a:hlinkClick>
              </a:rPr>
              <a:t>https://innoenergy.learnify.se/l/show.html#5LPX</a:t>
            </a:r>
            <a:endParaRPr sz="950">
              <a:solidFill>
                <a:schemeClr val="accent5"/>
              </a:solidFill>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Galapagos.dk</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testotekst.dk</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chemeClr val="accent5"/>
                </a:solidFill>
                <a:uFill>
                  <a:noFill/>
                </a:uFill>
                <a:latin typeface="Georgia"/>
                <a:ea typeface="Georgia"/>
                <a:cs typeface="Georgia"/>
                <a:sym typeface="Georgia"/>
                <a:hlinkClick r:id="rId16">
                  <a:extLst>
                    <a:ext uri="{A12FA001-AC4F-418D-AE19-62706E023703}">
                      <ahyp:hlinkClr val="tx"/>
                    </a:ext>
                  </a:extLst>
                </a:hlinkClick>
              </a:rPr>
              <a:t>https://orsted.com/da/Explore/Our-home?fbclid=IwAR0IAlCPWVUCBZWkXLqKYv46Z4aRcgbwts_5MBblR97YHFMoNPi5GExWg8Y</a:t>
            </a:r>
            <a:endParaRPr sz="950">
              <a:solidFill>
                <a:schemeClr val="accent5"/>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chemeClr val="accent5"/>
                </a:solidFill>
                <a:uFill>
                  <a:noFill/>
                </a:uFill>
                <a:latin typeface="Georgia"/>
                <a:ea typeface="Georgia"/>
                <a:cs typeface="Georgia"/>
                <a:sym typeface="Georgia"/>
                <a:hlinkClick r:id="rId17">
                  <a:extLst>
                    <a:ext uri="{A12FA001-AC4F-418D-AE19-62706E023703}">
                      <ahyp:hlinkClr val="tx"/>
                    </a:ext>
                  </a:extLst>
                </a:hlinkClick>
              </a:rPr>
              <a:t>https://www.videnskabsklubben.dk/</a:t>
            </a:r>
            <a:endParaRPr sz="950">
              <a:solidFill>
                <a:schemeClr val="accent5"/>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 </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chemeClr val="accent5"/>
                </a:solidFill>
                <a:uFill>
                  <a:noFill/>
                </a:uFill>
                <a:latin typeface="Georgia"/>
                <a:ea typeface="Georgia"/>
                <a:cs typeface="Georgia"/>
                <a:sym typeface="Georgia"/>
                <a:hlinkClick r:id="rId18">
                  <a:extLst>
                    <a:ext uri="{A12FA001-AC4F-418D-AE19-62706E023703}">
                      <ahyp:hlinkClr val="tx"/>
                    </a:ext>
                  </a:extLst>
                </a:hlinkClick>
              </a:rPr>
              <a:t>https://radionauterne.dk/</a:t>
            </a:r>
            <a:endParaRPr sz="950">
              <a:solidFill>
                <a:schemeClr val="accent5"/>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rgbClr val="0B322B"/>
                </a:solidFill>
                <a:latin typeface="Georgia"/>
                <a:ea typeface="Georgia"/>
                <a:cs typeface="Georgia"/>
                <a:sym typeface="Georgia"/>
              </a:rPr>
              <a:t> </a:t>
            </a:r>
            <a:endParaRPr sz="950">
              <a:solidFill>
                <a:srgbClr val="0B322B"/>
              </a:solidFill>
              <a:latin typeface="Georgia"/>
              <a:ea typeface="Georgia"/>
              <a:cs typeface="Georgia"/>
              <a:sym typeface="Georgia"/>
            </a:endParaRPr>
          </a:p>
          <a:p>
            <a:pPr indent="0" lvl="0" marL="0" rtl="0" algn="l">
              <a:lnSpc>
                <a:spcPct val="115000"/>
              </a:lnSpc>
              <a:spcBef>
                <a:spcPts val="0"/>
              </a:spcBef>
              <a:spcAft>
                <a:spcPts val="0"/>
              </a:spcAft>
              <a:buNone/>
            </a:pPr>
            <a:r>
              <a:rPr lang="da" sz="950">
                <a:solidFill>
                  <a:schemeClr val="accent5"/>
                </a:solidFill>
                <a:uFill>
                  <a:noFill/>
                </a:uFill>
                <a:latin typeface="Georgia"/>
                <a:ea typeface="Georgia"/>
                <a:cs typeface="Georgia"/>
                <a:sym typeface="Georgia"/>
                <a:hlinkClick r:id="rId19">
                  <a:extLst>
                    <a:ext uri="{A12FA001-AC4F-418D-AE19-62706E023703}">
                      <ahyp:hlinkClr val="tx"/>
                    </a:ext>
                  </a:extLst>
                </a:hlinkClick>
              </a:rPr>
              <a:t>https://opfinderklubben.dk/</a:t>
            </a:r>
            <a:endParaRPr sz="950">
              <a:solidFill>
                <a:schemeClr val="accent5"/>
              </a:solidFill>
              <a:latin typeface="Georgia"/>
              <a:ea typeface="Georgia"/>
              <a:cs typeface="Georgia"/>
              <a:sym typeface="Georgia"/>
            </a:endParaRPr>
          </a:p>
          <a:p>
            <a:pPr indent="0" lvl="0" marL="0" rtl="0" algn="l">
              <a:lnSpc>
                <a:spcPct val="115000"/>
              </a:lnSpc>
              <a:spcBef>
                <a:spcPts val="0"/>
              </a:spcBef>
              <a:spcAft>
                <a:spcPts val="1600"/>
              </a:spcAft>
              <a:buNone/>
            </a:pPr>
            <a:r>
              <a:t/>
            </a:r>
            <a:endParaRPr sz="12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Kompetencer og fællesfaglighed</a:t>
            </a:r>
            <a:endParaRPr/>
          </a:p>
        </p:txBody>
      </p:sp>
      <p:sp>
        <p:nvSpPr>
          <p:cNvPr id="230" name="Google Shape;230;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Formel og funktionel fællesfaglighed </a:t>
            </a:r>
            <a:r>
              <a:rPr lang="da" sz="1000"/>
              <a:t>Fælles faglighed</a:t>
            </a:r>
            <a:endParaRPr sz="1000"/>
          </a:p>
        </p:txBody>
      </p:sp>
      <p:sp>
        <p:nvSpPr>
          <p:cNvPr id="236" name="Google Shape;236;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a"/>
              <a:t>Emnearbejde.</a:t>
            </a:r>
            <a:r>
              <a:rPr lang="da"/>
              <a:t> </a:t>
            </a:r>
            <a:r>
              <a:rPr lang="da"/>
              <a:t>Fælles emne ingen samarbejde mellem fagene. Eleverne skal selv bygge broer.</a:t>
            </a:r>
            <a:endParaRPr/>
          </a:p>
          <a:p>
            <a:pPr indent="0" lvl="0" marL="0" rtl="0" algn="l">
              <a:spcBef>
                <a:spcPts val="1600"/>
              </a:spcBef>
              <a:spcAft>
                <a:spcPts val="0"/>
              </a:spcAft>
              <a:buNone/>
            </a:pPr>
            <a:r>
              <a:rPr b="1" lang="da"/>
              <a:t>Projektarbejdsformen.</a:t>
            </a:r>
            <a:r>
              <a:rPr lang="da"/>
              <a:t> Fælles emne. Mange problemstillinger i klassen. Fagene byder ind med en bred vifte af aktiviteter, der belyser problemstillingen. Eleverne skal vælge ud, hvad der bedst belyser problemstillingen. </a:t>
            </a:r>
            <a:endParaRPr/>
          </a:p>
          <a:p>
            <a:pPr indent="0" lvl="0" marL="0" rtl="0" algn="l">
              <a:spcBef>
                <a:spcPts val="1600"/>
              </a:spcBef>
              <a:spcAft>
                <a:spcPts val="1600"/>
              </a:spcAft>
              <a:buNone/>
            </a:pPr>
            <a:r>
              <a:rPr b="1" lang="da"/>
              <a:t>Naturfaglige fællesfaglighed.</a:t>
            </a:r>
            <a:r>
              <a:rPr lang="da"/>
              <a:t> Overordnet problemstilling. Elever formulerer problemstilling og arbejdesspørgsmål (rækkefølge er en iterativ proces). Arbejdsspørgsmål vinkles ift. flere fag.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43"/>
          <p:cNvGraphicFramePr/>
          <p:nvPr/>
        </p:nvGraphicFramePr>
        <p:xfrm>
          <a:off x="273952" y="364897"/>
          <a:ext cx="3000000" cy="3000000"/>
        </p:xfrm>
        <a:graphic>
          <a:graphicData uri="http://schemas.openxmlformats.org/drawingml/2006/table">
            <a:tbl>
              <a:tblPr bandRow="1" firstCol="1" firstRow="1">
                <a:noFill/>
                <a:tableStyleId>{ED1977F4-9664-4E33-9A19-3D3835EB3A6B}</a:tableStyleId>
              </a:tblPr>
              <a:tblGrid>
                <a:gridCol w="1634625"/>
                <a:gridCol w="1765300"/>
                <a:gridCol w="1764375"/>
                <a:gridCol w="1775975"/>
                <a:gridCol w="1753750"/>
              </a:tblGrid>
              <a:tr h="380425">
                <a:tc>
                  <a:txBody>
                    <a:bodyPr/>
                    <a:lstStyle/>
                    <a:p>
                      <a:pPr indent="0" lvl="0" marL="0" marR="0" rtl="0" algn="ctr">
                        <a:lnSpc>
                          <a:spcPct val="107000"/>
                        </a:lnSpc>
                        <a:spcBef>
                          <a:spcPts val="0"/>
                        </a:spcBef>
                        <a:spcAft>
                          <a:spcPts val="0"/>
                        </a:spcAft>
                        <a:buNone/>
                      </a:pPr>
                      <a:r>
                        <a:rPr lang="da" sz="1050"/>
                        <a:t>Kompetenceområder/Niveau SOLO</a:t>
                      </a:r>
                      <a:endParaRPr sz="105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1050"/>
                        <a:t>Unistruktuelt</a:t>
                      </a:r>
                      <a:endParaRPr sz="105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1050"/>
                        <a:t>Multistruktuelt</a:t>
                      </a:r>
                      <a:endParaRPr sz="105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1050"/>
                        <a:t>Relationelt</a:t>
                      </a:r>
                      <a:endParaRPr sz="105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1050"/>
                        <a:t>Udvidet abstrakt</a:t>
                      </a:r>
                      <a:endParaRPr sz="1050">
                        <a:latin typeface="Calibri"/>
                        <a:ea typeface="Calibri"/>
                        <a:cs typeface="Calibri"/>
                        <a:sym typeface="Calibri"/>
                      </a:endParaRPr>
                    </a:p>
                  </a:txBody>
                  <a:tcPr marT="0" marB="0" marR="46425" marL="46425" anchor="ctr"/>
                </a:tc>
              </a:tr>
              <a:tr h="1141300">
                <a:tc>
                  <a:txBody>
                    <a:bodyPr/>
                    <a:lstStyle/>
                    <a:p>
                      <a:pPr indent="0" lvl="0" marL="0" marR="0" rtl="0" algn="ctr">
                        <a:lnSpc>
                          <a:spcPct val="107000"/>
                        </a:lnSpc>
                        <a:spcBef>
                          <a:spcPts val="0"/>
                        </a:spcBef>
                        <a:spcAft>
                          <a:spcPts val="0"/>
                        </a:spcAft>
                        <a:buNone/>
                      </a:pPr>
                      <a:r>
                        <a:rPr lang="da" sz="1050"/>
                        <a:t>Undersøgelse</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gennemføre en undersøgelse ved hjælp af en vejledning</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formulere en hypotese, designe og gennemføre en undersøgelse</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vælge en problemstilling, formulere en passende hypotese, designe og gennemføre en undersøgelse samt foretage en analyse</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som foregående samt komme med løsningsforslag i forhold til problemstillingen</a:t>
                      </a:r>
                      <a:endParaRPr sz="1050">
                        <a:latin typeface="Calibri"/>
                        <a:ea typeface="Calibri"/>
                        <a:cs typeface="Calibri"/>
                        <a:sym typeface="Calibri"/>
                      </a:endParaRPr>
                    </a:p>
                  </a:txBody>
                  <a:tcPr marT="0" marB="0" marR="46425" marL="46425" anchor="ctr"/>
                </a:tc>
              </a:tr>
              <a:tr h="1014475">
                <a:tc>
                  <a:txBody>
                    <a:bodyPr/>
                    <a:lstStyle/>
                    <a:p>
                      <a:pPr indent="0" lvl="0" marL="0" marR="0" rtl="0" algn="ctr">
                        <a:lnSpc>
                          <a:spcPct val="107000"/>
                        </a:lnSpc>
                        <a:spcBef>
                          <a:spcPts val="0"/>
                        </a:spcBef>
                        <a:spcAft>
                          <a:spcPts val="0"/>
                        </a:spcAft>
                        <a:buNone/>
                      </a:pPr>
                      <a:r>
                        <a:rPr lang="da" sz="1050"/>
                        <a:t>Modellering</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bruge og konstruere en model</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forholde sig kritisk til anvendte modeller</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behandle data med relevante modeller og koble dem til en problemstilling</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analysere en problemstilling ved hjælp af repræsentationer og modeller og komme med løsningsforslag</a:t>
                      </a:r>
                      <a:endParaRPr sz="1050">
                        <a:latin typeface="Calibri"/>
                        <a:ea typeface="Calibri"/>
                        <a:cs typeface="Calibri"/>
                        <a:sym typeface="Calibri"/>
                      </a:endParaRPr>
                    </a:p>
                  </a:txBody>
                  <a:tcPr marT="0" marB="0" marR="46425" marL="46425" anchor="ctr"/>
                </a:tc>
              </a:tr>
              <a:tr h="887675">
                <a:tc>
                  <a:txBody>
                    <a:bodyPr/>
                    <a:lstStyle/>
                    <a:p>
                      <a:pPr indent="0" lvl="0" marL="0" marR="0" rtl="0" algn="ctr">
                        <a:lnSpc>
                          <a:spcPct val="107000"/>
                        </a:lnSpc>
                        <a:spcBef>
                          <a:spcPts val="0"/>
                        </a:spcBef>
                        <a:spcAft>
                          <a:spcPts val="0"/>
                        </a:spcAft>
                        <a:buNone/>
                      </a:pPr>
                      <a:r>
                        <a:rPr lang="da" sz="1050"/>
                        <a:t>Perspektivering</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beskrive naturfaglige forhold til den nære og fjerne omverden</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genkende og forklare naturfaglige forhold til den nære og fjerne omverden</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vurdere naturfaglig viden i forhold til anden viden samt formulere problemstillinger</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vurdere naturfaglig viden og komme med problemløsning på problemstillinger. </a:t>
                      </a:r>
                      <a:endParaRPr sz="1050">
                        <a:latin typeface="Calibri"/>
                        <a:ea typeface="Calibri"/>
                        <a:cs typeface="Calibri"/>
                        <a:sym typeface="Calibri"/>
                      </a:endParaRPr>
                    </a:p>
                  </a:txBody>
                  <a:tcPr marT="0" marB="0" marR="46425" marL="46425" anchor="ctr"/>
                </a:tc>
              </a:tr>
              <a:tr h="887675">
                <a:tc>
                  <a:txBody>
                    <a:bodyPr/>
                    <a:lstStyle/>
                    <a:p>
                      <a:pPr indent="0" lvl="0" marL="0" marR="0" rtl="0" algn="ctr">
                        <a:lnSpc>
                          <a:spcPct val="107000"/>
                        </a:lnSpc>
                        <a:spcBef>
                          <a:spcPts val="0"/>
                        </a:spcBef>
                        <a:spcAft>
                          <a:spcPts val="0"/>
                        </a:spcAft>
                        <a:buNone/>
                      </a:pPr>
                      <a:r>
                        <a:rPr lang="da" sz="1050"/>
                        <a:t>Kommunikation</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kommunikere verbalt med enkelte fagord</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kommunikere verbalt og skriftligt med fagord og fagbegreber i forhold til kontekst</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kommunikere, herunder forklare, diskutere og argumentere i et nuanceret fagsprog</a:t>
                      </a:r>
                      <a:endParaRPr sz="105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1050"/>
                        <a:t>Eleven kan konkludere på naturfaglig dokumentation i et nuanceret fagsprog i forhold til kontekst</a:t>
                      </a:r>
                      <a:endParaRPr sz="1050">
                        <a:latin typeface="Calibri"/>
                        <a:ea typeface="Calibri"/>
                        <a:cs typeface="Calibri"/>
                        <a:sym typeface="Calibri"/>
                      </a:endParaRPr>
                    </a:p>
                  </a:txBody>
                  <a:tcPr marT="0" marB="0" marR="46425" marL="46425"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4"/>
          <p:cNvSpPr txBox="1"/>
          <p:nvPr>
            <p:ph type="title"/>
          </p:nvPr>
        </p:nvSpPr>
        <p:spPr>
          <a:xfrm>
            <a:off x="311700" y="445025"/>
            <a:ext cx="8520600" cy="57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3600"/>
              <a:buFont typeface="Century Gothic"/>
              <a:buNone/>
            </a:pPr>
            <a:r>
              <a:rPr b="0" i="0" lang="da" sz="3600" u="none" cap="none" strike="noStrike">
                <a:solidFill>
                  <a:srgbClr val="262626"/>
                </a:solidFill>
                <a:latin typeface="Century Gothic"/>
                <a:ea typeface="Century Gothic"/>
                <a:cs typeface="Century Gothic"/>
                <a:sym typeface="Century Gothic"/>
              </a:rPr>
              <a:t>Undersøgelsesmetoder</a:t>
            </a:r>
            <a:endParaRPr b="0" i="0" sz="3600" u="none" cap="none" strike="noStrike">
              <a:solidFill>
                <a:srgbClr val="262626"/>
              </a:solidFill>
              <a:latin typeface="Century Gothic"/>
              <a:ea typeface="Century Gothic"/>
              <a:cs typeface="Century Gothic"/>
              <a:sym typeface="Century Gothic"/>
            </a:endParaRPr>
          </a:p>
        </p:txBody>
      </p:sp>
      <p:sp>
        <p:nvSpPr>
          <p:cNvPr id="247" name="Google Shape;247;p44"/>
          <p:cNvSpPr/>
          <p:nvPr/>
        </p:nvSpPr>
        <p:spPr>
          <a:xfrm>
            <a:off x="2643876" y="4642256"/>
            <a:ext cx="46185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da" sz="1800">
                <a:solidFill>
                  <a:schemeClr val="dk1"/>
                </a:solidFill>
                <a:latin typeface="Century Gothic"/>
                <a:ea typeface="Century Gothic"/>
                <a:cs typeface="Century Gothic"/>
                <a:sym typeface="Century Gothic"/>
              </a:rPr>
              <a:t>http://www.metodelab.dk/</a:t>
            </a:r>
            <a:endParaRPr sz="1800">
              <a:solidFill>
                <a:schemeClr val="dk1"/>
              </a:solidFill>
              <a:latin typeface="Century Gothic"/>
              <a:ea typeface="Century Gothic"/>
              <a:cs typeface="Century Gothic"/>
              <a:sym typeface="Century Gothic"/>
            </a:endParaRPr>
          </a:p>
        </p:txBody>
      </p:sp>
      <p:pic>
        <p:nvPicPr>
          <p:cNvPr id="248" name="Google Shape;248;p44"/>
          <p:cNvPicPr preferRelativeResize="0"/>
          <p:nvPr/>
        </p:nvPicPr>
        <p:blipFill>
          <a:blip r:embed="rId3">
            <a:alphaModFix/>
          </a:blip>
          <a:stretch>
            <a:fillRect/>
          </a:stretch>
        </p:blipFill>
        <p:spPr>
          <a:xfrm>
            <a:off x="2326575" y="959250"/>
            <a:ext cx="3208000" cy="3486150"/>
          </a:xfrm>
          <a:prstGeom prst="rect">
            <a:avLst/>
          </a:prstGeom>
          <a:noFill/>
          <a:ln>
            <a:noFill/>
          </a:ln>
        </p:spPr>
      </p:pic>
      <p:sp>
        <p:nvSpPr>
          <p:cNvPr id="249" name="Google Shape;249;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Indhold</a:t>
            </a:r>
            <a:endParaRPr/>
          </a:p>
        </p:txBody>
      </p:sp>
      <p:sp>
        <p:nvSpPr>
          <p:cNvPr id="82" name="Google Shape;8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1524000" marR="1524000" rtl="0" algn="l">
              <a:spcBef>
                <a:spcPts val="1000"/>
              </a:spcBef>
              <a:spcAft>
                <a:spcPts val="0"/>
              </a:spcAft>
              <a:buNone/>
            </a:pPr>
            <a:r>
              <a:rPr lang="da" sz="1900">
                <a:solidFill>
                  <a:srgbClr val="222222"/>
                </a:solidFill>
                <a:highlight>
                  <a:srgbClr val="FFFFFF"/>
                </a:highlight>
                <a:latin typeface="Times New Roman"/>
                <a:ea typeface="Times New Roman"/>
                <a:cs typeface="Times New Roman"/>
                <a:sym typeface="Times New Roman"/>
              </a:rPr>
              <a:t>Først en refleksion over de afprøvede øvelser fra d. 23/9. Sprog i naturfagene.</a:t>
            </a:r>
            <a:endParaRPr sz="1900">
              <a:solidFill>
                <a:srgbClr val="222222"/>
              </a:solidFill>
              <a:highlight>
                <a:srgbClr val="FFFFFF"/>
              </a:highlight>
              <a:latin typeface="Times New Roman"/>
              <a:ea typeface="Times New Roman"/>
              <a:cs typeface="Times New Roman"/>
              <a:sym typeface="Times New Roman"/>
            </a:endParaRPr>
          </a:p>
          <a:p>
            <a:pPr indent="0" lvl="0" marL="1524000" marR="1524000" rtl="0" algn="l">
              <a:spcBef>
                <a:spcPts val="1000"/>
              </a:spcBef>
              <a:spcAft>
                <a:spcPts val="0"/>
              </a:spcAft>
              <a:buNone/>
            </a:pPr>
            <a:r>
              <a:rPr lang="da" sz="1900">
                <a:solidFill>
                  <a:srgbClr val="222222"/>
                </a:solidFill>
                <a:highlight>
                  <a:srgbClr val="FFFFFF"/>
                </a:highlight>
                <a:latin typeface="Times New Roman"/>
                <a:ea typeface="Times New Roman"/>
                <a:cs typeface="Times New Roman"/>
                <a:sym typeface="Times New Roman"/>
              </a:rPr>
              <a:t>Ellers starter vi dagen med en tour-de lærermidler og analyserer de lærermidler og tilgange vi traditionelt bruger til naturfaglig undervisning. </a:t>
            </a:r>
            <a:endParaRPr sz="1900">
              <a:solidFill>
                <a:srgbClr val="222222"/>
              </a:solidFill>
              <a:highlight>
                <a:srgbClr val="FFFFFF"/>
              </a:highlight>
              <a:latin typeface="Times New Roman"/>
              <a:ea typeface="Times New Roman"/>
              <a:cs typeface="Times New Roman"/>
              <a:sym typeface="Times New Roman"/>
            </a:endParaRPr>
          </a:p>
          <a:p>
            <a:pPr indent="0" lvl="0" marL="1524000" marR="1524000" rtl="0" algn="l">
              <a:spcBef>
                <a:spcPts val="1000"/>
              </a:spcBef>
              <a:spcAft>
                <a:spcPts val="0"/>
              </a:spcAft>
              <a:buClr>
                <a:schemeClr val="dk1"/>
              </a:buClr>
              <a:buSzPts val="1100"/>
              <a:buFont typeface="Arial"/>
              <a:buNone/>
            </a:pPr>
            <a:r>
              <a:rPr lang="da" sz="1900">
                <a:solidFill>
                  <a:srgbClr val="222222"/>
                </a:solidFill>
                <a:highlight>
                  <a:srgbClr val="FFFFFF"/>
                </a:highlight>
                <a:latin typeface="Times New Roman"/>
                <a:ea typeface="Times New Roman"/>
                <a:cs typeface="Times New Roman"/>
                <a:sym typeface="Times New Roman"/>
              </a:rPr>
              <a:t>Vi skal også lidt mere i dybden med de naturfaglige kompetencer.</a:t>
            </a:r>
            <a:endParaRPr sz="1900">
              <a:solidFill>
                <a:srgbClr val="222222"/>
              </a:solidFill>
              <a:highlight>
                <a:srgbClr val="FFFFFF"/>
              </a:highlight>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Undersøgelse</a:t>
            </a:r>
            <a:endParaRPr/>
          </a:p>
        </p:txBody>
      </p:sp>
      <p:sp>
        <p:nvSpPr>
          <p:cNvPr id="255" name="Google Shape;255;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Til prøven vil eleven kunne bygge videre på undersøgelser, der er foretaget i undervisningen, fx ved at inddrage nye variable, tilpasse undersøgelsesdesignet til den nye problemstilling eller ved at gentage undersøgelser for at indhente yderligere undersøgelsesdata.relevant fagterminologi fra både fysik/kemi, biologi, og geografi</a:t>
            </a:r>
            <a:endParaRPr/>
          </a:p>
          <a:p>
            <a:pPr indent="-342900" lvl="0" marL="457200" rtl="0" algn="l">
              <a:spcBef>
                <a:spcPts val="1600"/>
              </a:spcBef>
              <a:spcAft>
                <a:spcPts val="0"/>
              </a:spcAft>
              <a:buSzPts val="1800"/>
              <a:buChar char="●"/>
            </a:pPr>
            <a:r>
              <a:rPr lang="da"/>
              <a:t>kan anvise og begrunde relevante handlemuligheder i forhold til den selvvalgte naturfaglige problemstilling</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Undersøgelse</a:t>
            </a:r>
            <a:endParaRPr/>
          </a:p>
        </p:txBody>
      </p:sp>
      <p:sp>
        <p:nvSpPr>
          <p:cNvPr id="262" name="Google Shape;262;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a" sz="2400"/>
              <a:t>Opmærksomhedsfelter </a:t>
            </a:r>
            <a:endParaRPr b="1" sz="2400"/>
          </a:p>
          <a:p>
            <a:pPr indent="0" lvl="0" marL="0" rtl="0" algn="l">
              <a:spcBef>
                <a:spcPts val="1600"/>
              </a:spcBef>
              <a:spcAft>
                <a:spcPts val="0"/>
              </a:spcAft>
              <a:buNone/>
            </a:pPr>
            <a:r>
              <a:rPr lang="da" sz="2400"/>
              <a:t>Tager undersøgelsen udgangspunkt i et spørgsmål, der belyser elevens naturfaglige problemstilling? </a:t>
            </a:r>
            <a:endParaRPr sz="2400"/>
          </a:p>
          <a:p>
            <a:pPr indent="0" lvl="0" marL="0" rtl="0" algn="l">
              <a:spcBef>
                <a:spcPts val="1600"/>
              </a:spcBef>
              <a:spcAft>
                <a:spcPts val="0"/>
              </a:spcAft>
              <a:buNone/>
            </a:pPr>
            <a:r>
              <a:rPr lang="da" sz="2400"/>
              <a:t>Har eleven formuleret en hypotese, og konkluderer eleven på hypotesen? </a:t>
            </a:r>
            <a:endParaRPr sz="2400"/>
          </a:p>
          <a:p>
            <a:pPr indent="0" lvl="0" marL="0" rtl="0" algn="l">
              <a:spcBef>
                <a:spcPts val="1600"/>
              </a:spcBef>
              <a:spcAft>
                <a:spcPts val="0"/>
              </a:spcAft>
              <a:buClr>
                <a:schemeClr val="dk1"/>
              </a:buClr>
              <a:buSzPts val="1100"/>
              <a:buFont typeface="Arial"/>
              <a:buNone/>
            </a:pPr>
            <a:r>
              <a:rPr lang="da" sz="2400"/>
              <a:t>Har eleven overvejet variable i undersøgelsen og indsamles data systematisk?</a:t>
            </a:r>
            <a:endParaRPr sz="2400"/>
          </a:p>
          <a:p>
            <a:pPr indent="0" lvl="0" marL="0" rtl="0" algn="l">
              <a:spcBef>
                <a:spcPts val="1600"/>
              </a:spcBef>
              <a:spcAft>
                <a:spcPts val="160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10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10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1000"/>
                                        <p:tgtEl>
                                          <p:spTgt spid="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1000"/>
                                        <p:tgtEl>
                                          <p:spTgt spid="2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10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10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1000"/>
                                        <p:tgtEl>
                                          <p:spTgt spid="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1000"/>
                                        <p:tgtEl>
                                          <p:spTgt spid="2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Modellering</a:t>
            </a:r>
            <a:endParaRPr/>
          </a:p>
        </p:txBody>
      </p:sp>
      <p:sp>
        <p:nvSpPr>
          <p:cNvPr id="269" name="Google Shape;269;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 Elevens forståelse af modellering, hvor eleven demonstrerer sin viden om naturfaglig modellering og viser </a:t>
            </a:r>
            <a:r>
              <a:rPr lang="da" u="sng"/>
              <a:t>de begrænsninger og anvendelsesmuligheder</a:t>
            </a:r>
            <a:r>
              <a:rPr lang="da"/>
              <a:t>, det giver at reducere kompleksitet i en model.</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da"/>
              <a:t>Opmærksomhedsfelter </a:t>
            </a:r>
            <a:endParaRPr b="1"/>
          </a:p>
          <a:p>
            <a:pPr indent="0" lvl="0" marL="0" rtl="0" algn="l">
              <a:spcBef>
                <a:spcPts val="1600"/>
              </a:spcBef>
              <a:spcAft>
                <a:spcPts val="0"/>
              </a:spcAft>
              <a:buNone/>
            </a:pPr>
            <a:r>
              <a:rPr lang="da"/>
              <a:t>• Anvender eleven et varieret udvalg af relevante modeller til at belyse sin problemstilling? </a:t>
            </a:r>
            <a:endParaRPr/>
          </a:p>
          <a:p>
            <a:pPr indent="0" lvl="0" marL="0" rtl="0" algn="l">
              <a:spcBef>
                <a:spcPts val="1600"/>
              </a:spcBef>
              <a:spcAft>
                <a:spcPts val="0"/>
              </a:spcAft>
              <a:buNone/>
            </a:pPr>
            <a:r>
              <a:rPr lang="da"/>
              <a:t>• Argumenterer eleven for sit valg af modeller med udgangspunkt i problemstillingen, og forholder eleven sig kritisk til egne valg? </a:t>
            </a:r>
            <a:endParaRPr/>
          </a:p>
          <a:p>
            <a:pPr indent="0" lvl="0" marL="0" rtl="0" algn="l">
              <a:spcBef>
                <a:spcPts val="1600"/>
              </a:spcBef>
              <a:spcAft>
                <a:spcPts val="1600"/>
              </a:spcAft>
              <a:buNone/>
            </a:pPr>
            <a:r>
              <a:rPr lang="da"/>
              <a:t>• Reflekterer eleven over forholdet mellem model og virkelighed?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10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1000"/>
                                        <p:tgtEl>
                                          <p:spTgt spid="2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1000"/>
                                        <p:tgtEl>
                                          <p:spTgt spid="2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animEffect filter="fade" transition="in">
                                      <p:cBhvr>
                                        <p:cTn dur="1000"/>
                                        <p:tgtEl>
                                          <p:spTgt spid="2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animEffect filter="fade" transition="in">
                                      <p:cBhvr>
                                        <p:cTn dur="1000"/>
                                        <p:tgtEl>
                                          <p:spTgt spid="2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5" st="5"/>
                                            </p:txEl>
                                          </p:spTgt>
                                        </p:tgtEl>
                                        <p:attrNameLst>
                                          <p:attrName>style.visibility</p:attrName>
                                        </p:attrNameLst>
                                      </p:cBhvr>
                                      <p:to>
                                        <p:strVal val="visible"/>
                                      </p:to>
                                    </p:set>
                                    <p:animEffect filter="fade" transition="in">
                                      <p:cBhvr>
                                        <p:cTn dur="1000"/>
                                        <p:tgtEl>
                                          <p:spTgt spid="2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Perspektivering</a:t>
            </a:r>
            <a:endParaRPr/>
          </a:p>
        </p:txBody>
      </p:sp>
      <p:sp>
        <p:nvSpPr>
          <p:cNvPr id="276" name="Google Shape;276;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Det er med perspektiveringskompetence, at eleven viser et nuanceret syn på den problemstilling, der er arbejdet med, fx ved at gøre rede for </a:t>
            </a:r>
            <a:r>
              <a:rPr lang="da" u="sng"/>
              <a:t>interessemodsætninger</a:t>
            </a:r>
            <a:r>
              <a:rPr lang="da"/>
              <a:t> eller opstille naturfaglige argumenter</a:t>
            </a:r>
            <a:endParaRPr/>
          </a:p>
          <a:p>
            <a:pPr indent="0" lvl="0" marL="0" rtl="0" algn="l">
              <a:spcBef>
                <a:spcPts val="1600"/>
              </a:spcBef>
              <a:spcAft>
                <a:spcPts val="0"/>
              </a:spcAft>
              <a:buNone/>
            </a:pPr>
            <a:r>
              <a:rPr b="1" lang="da"/>
              <a:t>Opmærksomhedsfelter </a:t>
            </a:r>
            <a:endParaRPr b="1"/>
          </a:p>
          <a:p>
            <a:pPr indent="0" lvl="0" marL="0" rtl="0" algn="l">
              <a:spcBef>
                <a:spcPts val="1600"/>
              </a:spcBef>
              <a:spcAft>
                <a:spcPts val="0"/>
              </a:spcAft>
              <a:buNone/>
            </a:pPr>
            <a:r>
              <a:rPr lang="da"/>
              <a:t>• Relaterer eleven den selvvalgte problemstilling til det faglige indhold, der er beskrevet i fagenes færdigheds- og vidensområder? </a:t>
            </a:r>
            <a:endParaRPr/>
          </a:p>
          <a:p>
            <a:pPr indent="0" lvl="0" marL="0" rtl="0" algn="l">
              <a:spcBef>
                <a:spcPts val="1600"/>
              </a:spcBef>
              <a:spcAft>
                <a:spcPts val="0"/>
              </a:spcAft>
              <a:buNone/>
            </a:pPr>
            <a:r>
              <a:rPr lang="da"/>
              <a:t>• Inddrager eleven perspektiver fra sin egen omverden og i et større samfundsperspektiv? </a:t>
            </a:r>
            <a:endParaRPr/>
          </a:p>
          <a:p>
            <a:pPr indent="0" lvl="0" marL="0" rtl="0" algn="l">
              <a:spcBef>
                <a:spcPts val="1600"/>
              </a:spcBef>
              <a:spcAft>
                <a:spcPts val="1600"/>
              </a:spcAft>
              <a:buNone/>
            </a:pPr>
            <a:r>
              <a:rPr lang="da"/>
              <a:t>• Anviser eleven løsnings -og handlemuligheder i forbindelse med problemstillingen - og begrunder eleven mulige løsninger og handlinger?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1000"/>
                                        <p:tgtEl>
                                          <p:spTgt spid="2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Kommunikation</a:t>
            </a:r>
            <a:endParaRPr/>
          </a:p>
        </p:txBody>
      </p:sp>
      <p:sp>
        <p:nvSpPr>
          <p:cNvPr id="283" name="Google Shape;283;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a"/>
              <a:t>Opmærksomhedsfelter </a:t>
            </a:r>
            <a:endParaRPr b="1"/>
          </a:p>
          <a:p>
            <a:pPr indent="0" lvl="0" marL="0" rtl="0" algn="l">
              <a:spcBef>
                <a:spcPts val="1600"/>
              </a:spcBef>
              <a:spcAft>
                <a:spcPts val="0"/>
              </a:spcAft>
              <a:buNone/>
            </a:pPr>
            <a:r>
              <a:rPr lang="da"/>
              <a:t>• Anvender eleven relevante fagbegreber ift. problemstillingen, der demonstrerer forståelse og overblik over sammenhænge? </a:t>
            </a:r>
            <a:endParaRPr/>
          </a:p>
          <a:p>
            <a:pPr indent="0" lvl="0" marL="0" rtl="0" algn="l">
              <a:spcBef>
                <a:spcPts val="1600"/>
              </a:spcBef>
              <a:spcAft>
                <a:spcPts val="0"/>
              </a:spcAft>
              <a:buNone/>
            </a:pPr>
            <a:r>
              <a:rPr lang="da"/>
              <a:t>• Formidler eleven ved hjælp af velvalgte undersøgelser, modeller, genstande og medier? </a:t>
            </a:r>
            <a:endParaRPr/>
          </a:p>
          <a:p>
            <a:pPr indent="0" lvl="0" marL="0" rtl="0" algn="l">
              <a:spcBef>
                <a:spcPts val="1600"/>
              </a:spcBef>
              <a:spcAft>
                <a:spcPts val="1600"/>
              </a:spcAft>
              <a:buNone/>
            </a:pPr>
            <a:r>
              <a:rPr lang="da"/>
              <a:t>• Argumenterer eleven naturfagligt med udgangspunkt i det faglige indhold som er beskrevet i fagenes færdigheds- og vidensområder?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1000"/>
                                        <p:tgtEl>
                                          <p:spTgt spid="2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1000"/>
                                        <p:tgtEl>
                                          <p:spTgt spid="2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1000"/>
                                        <p:tgtEl>
                                          <p:spTgt spid="28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0"/>
          <p:cNvSpPr txBox="1"/>
          <p:nvPr>
            <p:ph type="title"/>
          </p:nvPr>
        </p:nvSpPr>
        <p:spPr>
          <a:xfrm>
            <a:off x="986700" y="642935"/>
            <a:ext cx="2939100" cy="11355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600"/>
              <a:buFont typeface="Century Gothic"/>
              <a:buNone/>
            </a:pPr>
            <a:r>
              <a:rPr b="0" i="0" lang="da" sz="3600" u="none" cap="none" strike="noStrike">
                <a:solidFill>
                  <a:schemeClr val="dk1"/>
                </a:solidFill>
                <a:latin typeface="Century Gothic"/>
                <a:ea typeface="Century Gothic"/>
                <a:cs typeface="Century Gothic"/>
                <a:sym typeface="Century Gothic"/>
              </a:rPr>
              <a:t>Vurderings-</a:t>
            </a:r>
            <a:endParaRPr b="0" i="0" sz="36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Clr>
                <a:schemeClr val="dk1"/>
              </a:buClr>
              <a:buSzPts val="3600"/>
              <a:buFont typeface="Century Gothic"/>
              <a:buNone/>
            </a:pPr>
            <a:r>
              <a:rPr b="0" i="0" lang="da" sz="3600" u="none" cap="none" strike="noStrike">
                <a:solidFill>
                  <a:schemeClr val="dk1"/>
                </a:solidFill>
                <a:latin typeface="Century Gothic"/>
                <a:ea typeface="Century Gothic"/>
                <a:cs typeface="Century Gothic"/>
                <a:sym typeface="Century Gothic"/>
              </a:rPr>
              <a:t>kriterier</a:t>
            </a:r>
            <a:endParaRPr b="0" i="0" sz="3600" u="none" cap="none" strike="noStrike">
              <a:solidFill>
                <a:schemeClr val="dk1"/>
              </a:solidFill>
              <a:latin typeface="Century Gothic"/>
              <a:ea typeface="Century Gothic"/>
              <a:cs typeface="Century Gothic"/>
              <a:sym typeface="Century Gothic"/>
            </a:endParaRPr>
          </a:p>
        </p:txBody>
      </p:sp>
      <p:sp>
        <p:nvSpPr>
          <p:cNvPr id="290" name="Google Shape;290;p50"/>
          <p:cNvSpPr/>
          <p:nvPr/>
        </p:nvSpPr>
        <p:spPr>
          <a:xfrm>
            <a:off x="4572600" y="642938"/>
            <a:ext cx="4571400" cy="3857700"/>
          </a:xfrm>
          <a:prstGeom prst="rect">
            <a:avLst/>
          </a:prstGeom>
          <a:solidFill>
            <a:srgbClr val="D6EEF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1" name="Google Shape;291;p50"/>
          <p:cNvSpPr txBox="1"/>
          <p:nvPr/>
        </p:nvSpPr>
        <p:spPr>
          <a:xfrm>
            <a:off x="5274325" y="1049569"/>
            <a:ext cx="3685200" cy="7218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da" sz="1000">
                <a:solidFill>
                  <a:schemeClr val="dk1"/>
                </a:solidFill>
                <a:latin typeface="Verdana"/>
                <a:ea typeface="Verdana"/>
                <a:cs typeface="Verdana"/>
                <a:sym typeface="Verdana"/>
              </a:rPr>
              <a:t>Kan tilrettelægge, udføre og drage konklusioner af en eller flere </a:t>
            </a:r>
            <a:r>
              <a:rPr b="1" lang="da" sz="1000">
                <a:solidFill>
                  <a:schemeClr val="dk1"/>
                </a:solidFill>
                <a:latin typeface="Verdana"/>
                <a:ea typeface="Verdana"/>
                <a:cs typeface="Verdana"/>
                <a:sym typeface="Verdana"/>
              </a:rPr>
              <a:t>naturfaglige undersøgelser</a:t>
            </a:r>
            <a:r>
              <a:rPr lang="da" sz="1000">
                <a:solidFill>
                  <a:schemeClr val="dk1"/>
                </a:solidFill>
                <a:latin typeface="Verdana"/>
                <a:ea typeface="Verdana"/>
                <a:cs typeface="Verdana"/>
                <a:sym typeface="Verdana"/>
              </a:rPr>
              <a:t>, herunder ved brug af </a:t>
            </a:r>
            <a:r>
              <a:rPr b="1" lang="da" sz="1000">
                <a:solidFill>
                  <a:schemeClr val="dk1"/>
                </a:solidFill>
                <a:latin typeface="Verdana"/>
                <a:ea typeface="Verdana"/>
                <a:cs typeface="Verdana"/>
                <a:sym typeface="Verdana"/>
              </a:rPr>
              <a:t>modeller</a:t>
            </a:r>
            <a:r>
              <a:rPr lang="da" sz="1000">
                <a:solidFill>
                  <a:schemeClr val="dk1"/>
                </a:solidFill>
                <a:latin typeface="Verdana"/>
                <a:ea typeface="Verdana"/>
                <a:cs typeface="Verdana"/>
                <a:sym typeface="Verdana"/>
              </a:rPr>
              <a:t> og med relevante </a:t>
            </a:r>
            <a:r>
              <a:rPr b="1" lang="da" sz="1000">
                <a:solidFill>
                  <a:schemeClr val="dk1"/>
                </a:solidFill>
                <a:latin typeface="Verdana"/>
                <a:ea typeface="Verdana"/>
                <a:cs typeface="Verdana"/>
                <a:sym typeface="Verdana"/>
              </a:rPr>
              <a:t>perspektiver</a:t>
            </a:r>
            <a:endParaRPr/>
          </a:p>
        </p:txBody>
      </p:sp>
      <p:sp>
        <p:nvSpPr>
          <p:cNvPr id="292" name="Google Shape;292;p50"/>
          <p:cNvSpPr txBox="1"/>
          <p:nvPr/>
        </p:nvSpPr>
        <p:spPr>
          <a:xfrm>
            <a:off x="4890375" y="741638"/>
            <a:ext cx="2939100" cy="239400"/>
          </a:xfrm>
          <a:prstGeom prst="rect">
            <a:avLst/>
          </a:prstGeom>
          <a:solidFill>
            <a:srgbClr val="D6EEF0"/>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800">
              <a:solidFill>
                <a:srgbClr val="FFFFFF"/>
              </a:solidFill>
              <a:latin typeface="Verdana"/>
              <a:ea typeface="Verdana"/>
              <a:cs typeface="Verdana"/>
              <a:sym typeface="Verdana"/>
            </a:endParaRPr>
          </a:p>
          <a:p>
            <a:pPr indent="0" lvl="0" marL="0" marR="0" rtl="0" algn="l">
              <a:spcBef>
                <a:spcPts val="0"/>
              </a:spcBef>
              <a:spcAft>
                <a:spcPts val="0"/>
              </a:spcAft>
              <a:buNone/>
            </a:pPr>
            <a:r>
              <a:rPr b="1" lang="da" sz="1000">
                <a:solidFill>
                  <a:schemeClr val="lt2"/>
                </a:solidFill>
                <a:latin typeface="Verdana"/>
                <a:ea typeface="Verdana"/>
                <a:cs typeface="Verdana"/>
                <a:sym typeface="Verdana"/>
              </a:rPr>
              <a:t>Dvs. i hvor høj grad eleven kan...</a:t>
            </a:r>
            <a:endParaRPr/>
          </a:p>
          <a:p>
            <a:pPr indent="0" lvl="0" marL="0" marR="0" rtl="0" algn="ctr">
              <a:lnSpc>
                <a:spcPct val="115000"/>
              </a:lnSpc>
              <a:spcBef>
                <a:spcPts val="0"/>
              </a:spcBef>
              <a:spcAft>
                <a:spcPts val="0"/>
              </a:spcAft>
              <a:buNone/>
            </a:pPr>
            <a:r>
              <a:t/>
            </a:r>
            <a:endParaRPr b="1" sz="800">
              <a:solidFill>
                <a:srgbClr val="FFFFFF"/>
              </a:solidFill>
              <a:latin typeface="Verdana"/>
              <a:ea typeface="Verdana"/>
              <a:cs typeface="Verdana"/>
              <a:sym typeface="Verdana"/>
            </a:endParaRPr>
          </a:p>
        </p:txBody>
      </p:sp>
      <p:sp>
        <p:nvSpPr>
          <p:cNvPr id="293" name="Google Shape;293;p50"/>
          <p:cNvSpPr txBox="1"/>
          <p:nvPr/>
        </p:nvSpPr>
        <p:spPr>
          <a:xfrm>
            <a:off x="5274325" y="1839994"/>
            <a:ext cx="3685200" cy="4923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da" sz="1000">
                <a:solidFill>
                  <a:schemeClr val="dk1"/>
                </a:solidFill>
                <a:latin typeface="Verdana"/>
                <a:ea typeface="Verdana"/>
                <a:cs typeface="Verdana"/>
                <a:sym typeface="Verdana"/>
              </a:rPr>
              <a:t>Kan forklare og begrunde </a:t>
            </a:r>
            <a:r>
              <a:rPr b="1" lang="da" sz="1000">
                <a:solidFill>
                  <a:schemeClr val="dk1"/>
                </a:solidFill>
                <a:latin typeface="Verdana"/>
                <a:ea typeface="Verdana"/>
                <a:cs typeface="Verdana"/>
                <a:sym typeface="Verdana"/>
              </a:rPr>
              <a:t>valg af praktiske undersøgelser og modeller </a:t>
            </a:r>
            <a:endParaRPr/>
          </a:p>
        </p:txBody>
      </p:sp>
      <p:sp>
        <p:nvSpPr>
          <p:cNvPr id="294" name="Google Shape;294;p50"/>
          <p:cNvSpPr txBox="1"/>
          <p:nvPr/>
        </p:nvSpPr>
        <p:spPr>
          <a:xfrm>
            <a:off x="5274325" y="2400919"/>
            <a:ext cx="3685200" cy="7218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da" sz="1000">
                <a:solidFill>
                  <a:schemeClr val="dk1"/>
                </a:solidFill>
                <a:latin typeface="Verdana"/>
                <a:ea typeface="Verdana"/>
                <a:cs typeface="Verdana"/>
                <a:sym typeface="Verdana"/>
              </a:rPr>
              <a:t>Kan forklare </a:t>
            </a:r>
            <a:r>
              <a:rPr b="1" lang="da" sz="1000">
                <a:solidFill>
                  <a:schemeClr val="dk1"/>
                </a:solidFill>
                <a:latin typeface="Verdana"/>
                <a:ea typeface="Verdana"/>
                <a:cs typeface="Verdana"/>
                <a:sym typeface="Verdana"/>
              </a:rPr>
              <a:t>sammenhænge mellem praktiske undersøgelser, modeller og naturfaglig teori</a:t>
            </a:r>
            <a:r>
              <a:rPr lang="da" sz="1000">
                <a:solidFill>
                  <a:schemeClr val="dk1"/>
                </a:solidFill>
                <a:latin typeface="Verdana"/>
                <a:ea typeface="Verdana"/>
                <a:cs typeface="Verdana"/>
                <a:sym typeface="Verdana"/>
              </a:rPr>
              <a:t> med udgangspunkt i den selvvalgte naturfaglige problemstilling</a:t>
            </a:r>
            <a:endParaRPr/>
          </a:p>
        </p:txBody>
      </p:sp>
      <p:sp>
        <p:nvSpPr>
          <p:cNvPr id="295" name="Google Shape;295;p50"/>
          <p:cNvSpPr txBox="1"/>
          <p:nvPr/>
        </p:nvSpPr>
        <p:spPr>
          <a:xfrm>
            <a:off x="5274325" y="3191344"/>
            <a:ext cx="3685200" cy="5844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da" sz="1000">
                <a:solidFill>
                  <a:schemeClr val="dk1"/>
                </a:solidFill>
                <a:latin typeface="Verdana"/>
                <a:ea typeface="Verdana"/>
                <a:cs typeface="Verdana"/>
                <a:sym typeface="Verdana"/>
              </a:rPr>
              <a:t>Kan </a:t>
            </a:r>
            <a:r>
              <a:rPr b="1" lang="da" sz="1000">
                <a:solidFill>
                  <a:schemeClr val="dk1"/>
                </a:solidFill>
                <a:latin typeface="Verdana"/>
                <a:ea typeface="Verdana"/>
                <a:cs typeface="Verdana"/>
                <a:sym typeface="Verdana"/>
              </a:rPr>
              <a:t>argumentere</a:t>
            </a:r>
            <a:r>
              <a:rPr lang="da" sz="1000">
                <a:solidFill>
                  <a:schemeClr val="dk1"/>
                </a:solidFill>
                <a:latin typeface="Verdana"/>
                <a:ea typeface="Verdana"/>
                <a:cs typeface="Verdana"/>
                <a:sym typeface="Verdana"/>
              </a:rPr>
              <a:t> for naturfaglige forhold og anvende relevant </a:t>
            </a:r>
            <a:r>
              <a:rPr b="1" lang="da" sz="1000">
                <a:solidFill>
                  <a:schemeClr val="dk1"/>
                </a:solidFill>
                <a:latin typeface="Verdana"/>
                <a:ea typeface="Verdana"/>
                <a:cs typeface="Verdana"/>
                <a:sym typeface="Verdana"/>
              </a:rPr>
              <a:t>fagterminologi</a:t>
            </a:r>
            <a:r>
              <a:rPr lang="da" sz="1000">
                <a:solidFill>
                  <a:schemeClr val="dk1"/>
                </a:solidFill>
                <a:latin typeface="Verdana"/>
                <a:ea typeface="Verdana"/>
                <a:cs typeface="Verdana"/>
                <a:sym typeface="Verdana"/>
              </a:rPr>
              <a:t> fra både fysik/kemi, biologi, og geografi </a:t>
            </a:r>
            <a:endParaRPr/>
          </a:p>
        </p:txBody>
      </p:sp>
      <p:sp>
        <p:nvSpPr>
          <p:cNvPr id="296" name="Google Shape;296;p50"/>
          <p:cNvSpPr txBox="1"/>
          <p:nvPr/>
        </p:nvSpPr>
        <p:spPr>
          <a:xfrm>
            <a:off x="5274325" y="3844519"/>
            <a:ext cx="3685200" cy="5844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da" sz="1000">
                <a:solidFill>
                  <a:schemeClr val="dk1"/>
                </a:solidFill>
                <a:latin typeface="Verdana"/>
                <a:ea typeface="Verdana"/>
                <a:cs typeface="Verdana"/>
                <a:sym typeface="Verdana"/>
              </a:rPr>
              <a:t>Kan anvise og begrunde relevante </a:t>
            </a:r>
            <a:r>
              <a:rPr b="1" lang="da" sz="1000">
                <a:solidFill>
                  <a:schemeClr val="dk1"/>
                </a:solidFill>
                <a:latin typeface="Verdana"/>
                <a:ea typeface="Verdana"/>
                <a:cs typeface="Verdana"/>
                <a:sym typeface="Verdana"/>
              </a:rPr>
              <a:t>handlemuligheder</a:t>
            </a:r>
            <a:r>
              <a:rPr lang="da" sz="1000">
                <a:solidFill>
                  <a:schemeClr val="dk1"/>
                </a:solidFill>
                <a:latin typeface="Verdana"/>
                <a:ea typeface="Verdana"/>
                <a:cs typeface="Verdana"/>
                <a:sym typeface="Verdana"/>
              </a:rPr>
              <a:t> i forhold til den selvvalgte naturfaglige problemstilling</a:t>
            </a:r>
            <a:endParaRPr/>
          </a:p>
        </p:txBody>
      </p:sp>
      <p:cxnSp>
        <p:nvCxnSpPr>
          <p:cNvPr id="297" name="Google Shape;297;p50"/>
          <p:cNvCxnSpPr/>
          <p:nvPr/>
        </p:nvCxnSpPr>
        <p:spPr>
          <a:xfrm flipH="1">
            <a:off x="4864275" y="747038"/>
            <a:ext cx="26100" cy="3398700"/>
          </a:xfrm>
          <a:prstGeom prst="straightConnector1">
            <a:avLst/>
          </a:prstGeom>
          <a:noFill/>
          <a:ln cap="flat" cmpd="sng" w="9525">
            <a:solidFill>
              <a:schemeClr val="lt2"/>
            </a:solidFill>
            <a:prstDash val="solid"/>
            <a:round/>
            <a:headEnd len="sm" w="sm" type="none"/>
            <a:tailEnd len="sm" w="sm" type="none"/>
          </a:ln>
        </p:spPr>
      </p:cxnSp>
      <p:cxnSp>
        <p:nvCxnSpPr>
          <p:cNvPr id="298" name="Google Shape;298;p50"/>
          <p:cNvCxnSpPr>
            <a:endCxn id="291" idx="1"/>
          </p:cNvCxnSpPr>
          <p:nvPr/>
        </p:nvCxnSpPr>
        <p:spPr>
          <a:xfrm>
            <a:off x="4890325" y="1408069"/>
            <a:ext cx="384000" cy="2400"/>
          </a:xfrm>
          <a:prstGeom prst="straightConnector1">
            <a:avLst/>
          </a:prstGeom>
          <a:noFill/>
          <a:ln cap="flat" cmpd="sng" w="9525">
            <a:solidFill>
              <a:schemeClr val="lt2"/>
            </a:solidFill>
            <a:prstDash val="solid"/>
            <a:round/>
            <a:headEnd len="sm" w="sm" type="none"/>
            <a:tailEnd len="sm" w="sm" type="none"/>
          </a:ln>
        </p:spPr>
      </p:cxnSp>
      <p:cxnSp>
        <p:nvCxnSpPr>
          <p:cNvPr id="299" name="Google Shape;299;p50"/>
          <p:cNvCxnSpPr/>
          <p:nvPr/>
        </p:nvCxnSpPr>
        <p:spPr>
          <a:xfrm flipH="1" rot="10800000">
            <a:off x="4871800" y="2764538"/>
            <a:ext cx="398700" cy="1500"/>
          </a:xfrm>
          <a:prstGeom prst="straightConnector1">
            <a:avLst/>
          </a:prstGeom>
          <a:noFill/>
          <a:ln cap="flat" cmpd="sng" w="9525">
            <a:solidFill>
              <a:schemeClr val="lt2"/>
            </a:solidFill>
            <a:prstDash val="solid"/>
            <a:round/>
            <a:headEnd len="sm" w="sm" type="none"/>
            <a:tailEnd len="sm" w="sm" type="none"/>
          </a:ln>
        </p:spPr>
      </p:cxnSp>
      <p:cxnSp>
        <p:nvCxnSpPr>
          <p:cNvPr id="300" name="Google Shape;300;p50"/>
          <p:cNvCxnSpPr/>
          <p:nvPr/>
        </p:nvCxnSpPr>
        <p:spPr>
          <a:xfrm>
            <a:off x="4860525" y="3481031"/>
            <a:ext cx="410100" cy="5100"/>
          </a:xfrm>
          <a:prstGeom prst="straightConnector1">
            <a:avLst/>
          </a:prstGeom>
          <a:noFill/>
          <a:ln cap="flat" cmpd="sng" w="9525">
            <a:solidFill>
              <a:schemeClr val="lt2"/>
            </a:solidFill>
            <a:prstDash val="solid"/>
            <a:round/>
            <a:headEnd len="sm" w="sm" type="none"/>
            <a:tailEnd len="sm" w="sm" type="none"/>
          </a:ln>
        </p:spPr>
      </p:cxnSp>
      <p:cxnSp>
        <p:nvCxnSpPr>
          <p:cNvPr id="301" name="Google Shape;301;p50"/>
          <p:cNvCxnSpPr/>
          <p:nvPr/>
        </p:nvCxnSpPr>
        <p:spPr>
          <a:xfrm flipH="1" rot="10800000">
            <a:off x="4864275" y="4139475"/>
            <a:ext cx="406500" cy="6300"/>
          </a:xfrm>
          <a:prstGeom prst="straightConnector1">
            <a:avLst/>
          </a:prstGeom>
          <a:noFill/>
          <a:ln cap="flat" cmpd="sng" w="9525">
            <a:solidFill>
              <a:schemeClr val="lt2"/>
            </a:solidFill>
            <a:prstDash val="solid"/>
            <a:round/>
            <a:headEnd len="sm" w="sm" type="none"/>
            <a:tailEnd len="sm" w="sm" type="none"/>
          </a:ln>
        </p:spPr>
      </p:cxnSp>
      <p:cxnSp>
        <p:nvCxnSpPr>
          <p:cNvPr id="302" name="Google Shape;302;p50"/>
          <p:cNvCxnSpPr/>
          <p:nvPr/>
        </p:nvCxnSpPr>
        <p:spPr>
          <a:xfrm>
            <a:off x="4871800" y="2078981"/>
            <a:ext cx="398700" cy="8700"/>
          </a:xfrm>
          <a:prstGeom prst="straightConnector1">
            <a:avLst/>
          </a:prstGeom>
          <a:noFill/>
          <a:ln cap="flat" cmpd="sng" w="9525">
            <a:solidFill>
              <a:schemeClr val="lt2"/>
            </a:solidFill>
            <a:prstDash val="solid"/>
            <a:round/>
            <a:headEnd len="sm" w="sm" type="none"/>
            <a:tailEnd len="sm" w="sm" type="none"/>
          </a:ln>
        </p:spPr>
      </p:cxnSp>
      <p:sp>
        <p:nvSpPr>
          <p:cNvPr id="303" name="Google Shape;303;p50"/>
          <p:cNvSpPr txBox="1"/>
          <p:nvPr/>
        </p:nvSpPr>
        <p:spPr>
          <a:xfrm>
            <a:off x="4735725" y="1288744"/>
            <a:ext cx="283200" cy="203700"/>
          </a:xfrm>
          <a:prstGeom prst="rect">
            <a:avLst/>
          </a:prstGeom>
          <a:solidFill>
            <a:srgbClr val="2B2CE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800">
              <a:solidFill>
                <a:srgbClr val="FFFFFF"/>
              </a:solidFill>
              <a:latin typeface="Verdana"/>
              <a:ea typeface="Verdana"/>
              <a:cs typeface="Verdana"/>
              <a:sym typeface="Verdana"/>
            </a:endParaRPr>
          </a:p>
          <a:p>
            <a:pPr indent="0" lvl="0" marL="0" marR="0" rtl="0" algn="ctr">
              <a:spcBef>
                <a:spcPts val="0"/>
              </a:spcBef>
              <a:spcAft>
                <a:spcPts val="0"/>
              </a:spcAft>
              <a:buNone/>
            </a:pPr>
            <a:r>
              <a:rPr b="1" lang="da" sz="1100">
                <a:solidFill>
                  <a:srgbClr val="D6EEF0"/>
                </a:solidFill>
                <a:latin typeface="Verdana"/>
                <a:ea typeface="Verdana"/>
                <a:cs typeface="Verdana"/>
                <a:sym typeface="Verdana"/>
              </a:rPr>
              <a:t>1</a:t>
            </a:r>
            <a:endParaRPr/>
          </a:p>
          <a:p>
            <a:pPr indent="0" lvl="0" marL="0" marR="0" rtl="0" algn="ctr">
              <a:lnSpc>
                <a:spcPct val="115000"/>
              </a:lnSpc>
              <a:spcBef>
                <a:spcPts val="0"/>
              </a:spcBef>
              <a:spcAft>
                <a:spcPts val="0"/>
              </a:spcAft>
              <a:buNone/>
            </a:pPr>
            <a:r>
              <a:t/>
            </a:r>
            <a:endParaRPr b="1" sz="800">
              <a:solidFill>
                <a:srgbClr val="FFFFFF"/>
              </a:solidFill>
              <a:latin typeface="Verdana"/>
              <a:ea typeface="Verdana"/>
              <a:cs typeface="Verdana"/>
              <a:sym typeface="Verdana"/>
            </a:endParaRPr>
          </a:p>
        </p:txBody>
      </p:sp>
      <p:sp>
        <p:nvSpPr>
          <p:cNvPr id="304" name="Google Shape;304;p50"/>
          <p:cNvSpPr txBox="1"/>
          <p:nvPr/>
        </p:nvSpPr>
        <p:spPr>
          <a:xfrm>
            <a:off x="4735725" y="1985540"/>
            <a:ext cx="283200" cy="203700"/>
          </a:xfrm>
          <a:prstGeom prst="rect">
            <a:avLst/>
          </a:prstGeom>
          <a:solidFill>
            <a:srgbClr val="2B2CE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800">
              <a:solidFill>
                <a:srgbClr val="FFFFFF"/>
              </a:solidFill>
              <a:latin typeface="Verdana"/>
              <a:ea typeface="Verdana"/>
              <a:cs typeface="Verdana"/>
              <a:sym typeface="Verdana"/>
            </a:endParaRPr>
          </a:p>
          <a:p>
            <a:pPr indent="0" lvl="0" marL="0" marR="0" rtl="0" algn="ctr">
              <a:spcBef>
                <a:spcPts val="0"/>
              </a:spcBef>
              <a:spcAft>
                <a:spcPts val="0"/>
              </a:spcAft>
              <a:buNone/>
            </a:pPr>
            <a:r>
              <a:rPr b="1" lang="da" sz="1100">
                <a:solidFill>
                  <a:srgbClr val="D6EEF0"/>
                </a:solidFill>
                <a:latin typeface="Verdana"/>
                <a:ea typeface="Verdana"/>
                <a:cs typeface="Verdana"/>
                <a:sym typeface="Verdana"/>
              </a:rPr>
              <a:t>2</a:t>
            </a:r>
            <a:endParaRPr/>
          </a:p>
          <a:p>
            <a:pPr indent="0" lvl="0" marL="0" marR="0" rtl="0" algn="ctr">
              <a:lnSpc>
                <a:spcPct val="115000"/>
              </a:lnSpc>
              <a:spcBef>
                <a:spcPts val="0"/>
              </a:spcBef>
              <a:spcAft>
                <a:spcPts val="0"/>
              </a:spcAft>
              <a:buNone/>
            </a:pPr>
            <a:r>
              <a:t/>
            </a:r>
            <a:endParaRPr b="1" sz="800">
              <a:solidFill>
                <a:srgbClr val="FFFFFF"/>
              </a:solidFill>
              <a:latin typeface="Verdana"/>
              <a:ea typeface="Verdana"/>
              <a:cs typeface="Verdana"/>
              <a:sym typeface="Verdana"/>
            </a:endParaRPr>
          </a:p>
        </p:txBody>
      </p:sp>
      <p:sp>
        <p:nvSpPr>
          <p:cNvPr id="305" name="Google Shape;305;p50"/>
          <p:cNvSpPr txBox="1"/>
          <p:nvPr/>
        </p:nvSpPr>
        <p:spPr>
          <a:xfrm>
            <a:off x="4735725" y="2682356"/>
            <a:ext cx="283200" cy="203700"/>
          </a:xfrm>
          <a:prstGeom prst="rect">
            <a:avLst/>
          </a:prstGeom>
          <a:solidFill>
            <a:srgbClr val="2B2CE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800">
              <a:solidFill>
                <a:srgbClr val="FFFFFF"/>
              </a:solidFill>
              <a:latin typeface="Verdana"/>
              <a:ea typeface="Verdana"/>
              <a:cs typeface="Verdana"/>
              <a:sym typeface="Verdana"/>
            </a:endParaRPr>
          </a:p>
          <a:p>
            <a:pPr indent="0" lvl="0" marL="0" marR="0" rtl="0" algn="ctr">
              <a:spcBef>
                <a:spcPts val="0"/>
              </a:spcBef>
              <a:spcAft>
                <a:spcPts val="0"/>
              </a:spcAft>
              <a:buNone/>
            </a:pPr>
            <a:r>
              <a:rPr b="1" lang="da" sz="1100">
                <a:solidFill>
                  <a:srgbClr val="D6EEF0"/>
                </a:solidFill>
                <a:latin typeface="Verdana"/>
                <a:ea typeface="Verdana"/>
                <a:cs typeface="Verdana"/>
                <a:sym typeface="Verdana"/>
              </a:rPr>
              <a:t>3</a:t>
            </a:r>
            <a:endParaRPr/>
          </a:p>
          <a:p>
            <a:pPr indent="0" lvl="0" marL="0" marR="0" rtl="0" algn="ctr">
              <a:lnSpc>
                <a:spcPct val="115000"/>
              </a:lnSpc>
              <a:spcBef>
                <a:spcPts val="0"/>
              </a:spcBef>
              <a:spcAft>
                <a:spcPts val="0"/>
              </a:spcAft>
              <a:buNone/>
            </a:pPr>
            <a:r>
              <a:t/>
            </a:r>
            <a:endParaRPr b="1" sz="800">
              <a:solidFill>
                <a:srgbClr val="FFFFFF"/>
              </a:solidFill>
              <a:latin typeface="Verdana"/>
              <a:ea typeface="Verdana"/>
              <a:cs typeface="Verdana"/>
              <a:sym typeface="Verdana"/>
            </a:endParaRPr>
          </a:p>
        </p:txBody>
      </p:sp>
      <p:sp>
        <p:nvSpPr>
          <p:cNvPr id="306" name="Google Shape;306;p50"/>
          <p:cNvSpPr txBox="1"/>
          <p:nvPr/>
        </p:nvSpPr>
        <p:spPr>
          <a:xfrm>
            <a:off x="4735725" y="3379163"/>
            <a:ext cx="283200" cy="203700"/>
          </a:xfrm>
          <a:prstGeom prst="rect">
            <a:avLst/>
          </a:prstGeom>
          <a:solidFill>
            <a:srgbClr val="2B2CE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800">
              <a:solidFill>
                <a:srgbClr val="FFFFFF"/>
              </a:solidFill>
              <a:latin typeface="Verdana"/>
              <a:ea typeface="Verdana"/>
              <a:cs typeface="Verdana"/>
              <a:sym typeface="Verdana"/>
            </a:endParaRPr>
          </a:p>
          <a:p>
            <a:pPr indent="0" lvl="0" marL="0" marR="0" rtl="0" algn="ctr">
              <a:spcBef>
                <a:spcPts val="0"/>
              </a:spcBef>
              <a:spcAft>
                <a:spcPts val="0"/>
              </a:spcAft>
              <a:buNone/>
            </a:pPr>
            <a:r>
              <a:rPr b="1" lang="da" sz="1100">
                <a:solidFill>
                  <a:srgbClr val="D6EEF0"/>
                </a:solidFill>
                <a:latin typeface="Verdana"/>
                <a:ea typeface="Verdana"/>
                <a:cs typeface="Verdana"/>
                <a:sym typeface="Verdana"/>
              </a:rPr>
              <a:t>4</a:t>
            </a:r>
            <a:endParaRPr/>
          </a:p>
          <a:p>
            <a:pPr indent="0" lvl="0" marL="0" marR="0" rtl="0" algn="ctr">
              <a:lnSpc>
                <a:spcPct val="115000"/>
              </a:lnSpc>
              <a:spcBef>
                <a:spcPts val="0"/>
              </a:spcBef>
              <a:spcAft>
                <a:spcPts val="0"/>
              </a:spcAft>
              <a:buNone/>
            </a:pPr>
            <a:r>
              <a:t/>
            </a:r>
            <a:endParaRPr b="1" sz="800">
              <a:solidFill>
                <a:srgbClr val="FFFFFF"/>
              </a:solidFill>
              <a:latin typeface="Verdana"/>
              <a:ea typeface="Verdana"/>
              <a:cs typeface="Verdana"/>
              <a:sym typeface="Verdana"/>
            </a:endParaRPr>
          </a:p>
        </p:txBody>
      </p:sp>
      <p:sp>
        <p:nvSpPr>
          <p:cNvPr id="307" name="Google Shape;307;p50"/>
          <p:cNvSpPr txBox="1"/>
          <p:nvPr/>
        </p:nvSpPr>
        <p:spPr>
          <a:xfrm>
            <a:off x="4735725" y="4019344"/>
            <a:ext cx="283200" cy="203700"/>
          </a:xfrm>
          <a:prstGeom prst="rect">
            <a:avLst/>
          </a:prstGeom>
          <a:solidFill>
            <a:srgbClr val="2B2CE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800">
              <a:solidFill>
                <a:srgbClr val="FFFFFF"/>
              </a:solidFill>
              <a:latin typeface="Verdana"/>
              <a:ea typeface="Verdana"/>
              <a:cs typeface="Verdana"/>
              <a:sym typeface="Verdana"/>
            </a:endParaRPr>
          </a:p>
          <a:p>
            <a:pPr indent="0" lvl="0" marL="0" marR="0" rtl="0" algn="ctr">
              <a:spcBef>
                <a:spcPts val="0"/>
              </a:spcBef>
              <a:spcAft>
                <a:spcPts val="0"/>
              </a:spcAft>
              <a:buNone/>
            </a:pPr>
            <a:r>
              <a:rPr b="1" lang="da" sz="1100">
                <a:solidFill>
                  <a:srgbClr val="D6EEF0"/>
                </a:solidFill>
                <a:latin typeface="Verdana"/>
                <a:ea typeface="Verdana"/>
                <a:cs typeface="Verdana"/>
                <a:sym typeface="Verdana"/>
              </a:rPr>
              <a:t>5</a:t>
            </a:r>
            <a:endParaRPr/>
          </a:p>
          <a:p>
            <a:pPr indent="0" lvl="0" marL="0" marR="0" rtl="0" algn="ctr">
              <a:lnSpc>
                <a:spcPct val="115000"/>
              </a:lnSpc>
              <a:spcBef>
                <a:spcPts val="0"/>
              </a:spcBef>
              <a:spcAft>
                <a:spcPts val="0"/>
              </a:spcAft>
              <a:buNone/>
            </a:pPr>
            <a:r>
              <a:t/>
            </a:r>
            <a:endParaRPr b="1" sz="800">
              <a:solidFill>
                <a:srgbClr val="FFFFFF"/>
              </a:solidFill>
              <a:latin typeface="Verdana"/>
              <a:ea typeface="Verdana"/>
              <a:cs typeface="Verdana"/>
              <a:sym typeface="Verdana"/>
            </a:endParaRPr>
          </a:p>
        </p:txBody>
      </p:sp>
      <p:sp>
        <p:nvSpPr>
          <p:cNvPr id="308" name="Google Shape;308;p50"/>
          <p:cNvSpPr/>
          <p:nvPr/>
        </p:nvSpPr>
        <p:spPr>
          <a:xfrm>
            <a:off x="986700" y="1771366"/>
            <a:ext cx="3081900" cy="27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Century Gothic"/>
              <a:buNone/>
            </a:pPr>
            <a:r>
              <a:rPr lang="da" sz="1800">
                <a:solidFill>
                  <a:schemeClr val="dk1"/>
                </a:solidFill>
                <a:latin typeface="Century Gothic"/>
                <a:ea typeface="Century Gothic"/>
                <a:cs typeface="Century Gothic"/>
                <a:sym typeface="Century Gothic"/>
              </a:rPr>
              <a:t>Eleven prøves i hvor høj grad denne udviser kompetence inden for </a:t>
            </a:r>
            <a:r>
              <a:rPr b="1" lang="da" sz="1800">
                <a:solidFill>
                  <a:schemeClr val="dk1"/>
                </a:solidFill>
                <a:latin typeface="Century Gothic"/>
                <a:ea typeface="Century Gothic"/>
                <a:cs typeface="Century Gothic"/>
                <a:sym typeface="Century Gothic"/>
              </a:rPr>
              <a:t>alle de naturfaglige kompetenceområder</a:t>
            </a:r>
            <a:r>
              <a:rPr lang="da" sz="1800">
                <a:solidFill>
                  <a:schemeClr val="dk1"/>
                </a:solidFill>
                <a:latin typeface="Century Gothic"/>
                <a:ea typeface="Century Gothic"/>
                <a:cs typeface="Century Gothic"/>
                <a:sym typeface="Century Gothic"/>
              </a:rPr>
              <a:t> ved inddragelse af </a:t>
            </a:r>
            <a:r>
              <a:rPr b="1" lang="da" sz="1800">
                <a:solidFill>
                  <a:schemeClr val="dk1"/>
                </a:solidFill>
                <a:latin typeface="Century Gothic"/>
                <a:ea typeface="Century Gothic"/>
                <a:cs typeface="Century Gothic"/>
                <a:sym typeface="Century Gothic"/>
              </a:rPr>
              <a:t>færdigheder og viden</a:t>
            </a:r>
            <a:r>
              <a:rPr lang="da" sz="1800">
                <a:solidFill>
                  <a:schemeClr val="dk1"/>
                </a:solidFill>
                <a:latin typeface="Century Gothic"/>
                <a:ea typeface="Century Gothic"/>
                <a:cs typeface="Century Gothic"/>
                <a:sym typeface="Century Gothic"/>
              </a:rPr>
              <a:t> til at belyse den selvvalgte naturfaglige problemstilling</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aphicFrame>
        <p:nvGraphicFramePr>
          <p:cNvPr id="313" name="Google Shape;313;p51"/>
          <p:cNvGraphicFramePr/>
          <p:nvPr/>
        </p:nvGraphicFramePr>
        <p:xfrm>
          <a:off x="1199627" y="830510"/>
          <a:ext cx="3000000" cy="3000000"/>
        </p:xfrm>
        <a:graphic>
          <a:graphicData uri="http://schemas.openxmlformats.org/drawingml/2006/table">
            <a:tbl>
              <a:tblPr bandRow="1" firstCol="1" firstRow="1">
                <a:noFill/>
                <a:tableStyleId>{270A1CE7-2EC8-4D9B-B060-BC1D6C605822}</a:tableStyleId>
              </a:tblPr>
              <a:tblGrid>
                <a:gridCol w="1416350"/>
                <a:gridCol w="1529625"/>
                <a:gridCol w="1528850"/>
                <a:gridCol w="1538875"/>
                <a:gridCol w="1519600"/>
              </a:tblGrid>
              <a:tr h="316525">
                <a:tc>
                  <a:txBody>
                    <a:bodyPr/>
                    <a:lstStyle/>
                    <a:p>
                      <a:pPr indent="0" lvl="0" marL="0" marR="0" rtl="0" algn="ctr">
                        <a:lnSpc>
                          <a:spcPct val="107000"/>
                        </a:lnSpc>
                        <a:spcBef>
                          <a:spcPts val="0"/>
                        </a:spcBef>
                        <a:spcAft>
                          <a:spcPts val="0"/>
                        </a:spcAft>
                        <a:buNone/>
                      </a:pPr>
                      <a:r>
                        <a:rPr lang="da" sz="800"/>
                        <a:t>Kompetenceområder/Niveau SOLO</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Unistruktuelt</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Multistruktuelt</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Relationelt</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Udvidet abstrakt</a:t>
                      </a:r>
                      <a:endParaRPr sz="800">
                        <a:latin typeface="Calibri"/>
                        <a:ea typeface="Calibri"/>
                        <a:cs typeface="Calibri"/>
                        <a:sym typeface="Calibri"/>
                      </a:endParaRPr>
                    </a:p>
                  </a:txBody>
                  <a:tcPr marT="0" marB="0" marR="46425" marL="46425" anchor="ctr"/>
                </a:tc>
              </a:tr>
              <a:tr h="1175425">
                <a:tc>
                  <a:txBody>
                    <a:bodyPr/>
                    <a:lstStyle/>
                    <a:p>
                      <a:pPr indent="0" lvl="0" marL="0" marR="0" rtl="0" algn="ctr">
                        <a:lnSpc>
                          <a:spcPct val="107000"/>
                        </a:lnSpc>
                        <a:spcBef>
                          <a:spcPts val="0"/>
                        </a:spcBef>
                        <a:spcAft>
                          <a:spcPts val="0"/>
                        </a:spcAft>
                        <a:buNone/>
                      </a:pPr>
                      <a:r>
                        <a:rPr lang="da" sz="800"/>
                        <a:t>Undersøgelse</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gennemføre en undersøgelse ved hjælp af en vejledning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formulere en hypotese, designe og gennemføre en undersøgelse</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vælge en problemstilling, formulere en passende hypotese, designe og gennemføre en undersøgelse samt foretage en analyse</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som foregående samt komme med løsningsforslag i forhold til problemstillingen</a:t>
                      </a:r>
                      <a:endParaRPr sz="800">
                        <a:latin typeface="Calibri"/>
                        <a:ea typeface="Calibri"/>
                        <a:cs typeface="Calibri"/>
                        <a:sym typeface="Calibri"/>
                      </a:endParaRPr>
                    </a:p>
                  </a:txBody>
                  <a:tcPr marT="0" marB="0" marR="46425" marL="46425" anchor="ctr"/>
                </a:tc>
              </a:tr>
              <a:tr h="913550">
                <a:tc>
                  <a:txBody>
                    <a:bodyPr/>
                    <a:lstStyle/>
                    <a:p>
                      <a:pPr indent="0" lvl="0" marL="0" marR="0" rtl="0" algn="ctr">
                        <a:lnSpc>
                          <a:spcPct val="107000"/>
                        </a:lnSpc>
                        <a:spcBef>
                          <a:spcPts val="0"/>
                        </a:spcBef>
                        <a:spcAft>
                          <a:spcPts val="0"/>
                        </a:spcAft>
                        <a:buNone/>
                      </a:pPr>
                      <a:r>
                        <a:rPr lang="da" sz="800"/>
                        <a:t>Modellering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bruge og konstruere en model</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forholde sig kritisk til anvendte modeller</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behandle data med relevante modeller og koble dem til en problemstilling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analysere en problemstilling ved hjælp af repræsentationer og modeller og komme med løsningsforslag</a:t>
                      </a:r>
                      <a:endParaRPr sz="800">
                        <a:latin typeface="Calibri"/>
                        <a:ea typeface="Calibri"/>
                        <a:cs typeface="Calibri"/>
                        <a:sym typeface="Calibri"/>
                      </a:endParaRPr>
                    </a:p>
                  </a:txBody>
                  <a:tcPr marT="0" marB="0" marR="46425" marL="46425" anchor="ctr"/>
                </a:tc>
              </a:tr>
              <a:tr h="799350">
                <a:tc>
                  <a:txBody>
                    <a:bodyPr/>
                    <a:lstStyle/>
                    <a:p>
                      <a:pPr indent="0" lvl="0" marL="0" marR="0" rtl="0" algn="ctr">
                        <a:lnSpc>
                          <a:spcPct val="107000"/>
                        </a:lnSpc>
                        <a:spcBef>
                          <a:spcPts val="0"/>
                        </a:spcBef>
                        <a:spcAft>
                          <a:spcPts val="0"/>
                        </a:spcAft>
                        <a:buNone/>
                      </a:pPr>
                      <a:r>
                        <a:rPr lang="da" sz="800"/>
                        <a:t>Perspektivering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beskrive naturfaglige forhold til den nære og fjerne omverden</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genkende og forklare naturfaglige forhold til den nære og fjerne omverden</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vurdere naturfaglig viden i forhold til anden viden samt formulere problemstillinger</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vurdere naturfaglig viden og komme med problemløsning på problemstillinger. </a:t>
                      </a:r>
                      <a:endParaRPr sz="800">
                        <a:latin typeface="Calibri"/>
                        <a:ea typeface="Calibri"/>
                        <a:cs typeface="Calibri"/>
                        <a:sym typeface="Calibri"/>
                      </a:endParaRPr>
                    </a:p>
                  </a:txBody>
                  <a:tcPr marT="0" marB="0" marR="46425" marL="46425" anchor="ctr"/>
                </a:tc>
              </a:tr>
              <a:tr h="853350">
                <a:tc>
                  <a:txBody>
                    <a:bodyPr/>
                    <a:lstStyle/>
                    <a:p>
                      <a:pPr indent="0" lvl="0" marL="0" marR="0" rtl="0" algn="ctr">
                        <a:lnSpc>
                          <a:spcPct val="107000"/>
                        </a:lnSpc>
                        <a:spcBef>
                          <a:spcPts val="0"/>
                        </a:spcBef>
                        <a:spcAft>
                          <a:spcPts val="0"/>
                        </a:spcAft>
                        <a:buNone/>
                      </a:pPr>
                      <a:r>
                        <a:rPr lang="da" sz="800"/>
                        <a:t>Kommunikation</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kommunikere verbalt med enkelte fagord</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kommunikere verbalt og skriftligt med fagord og fagbegreber i forhold til kontekst</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kommunikere, herunder forklare, diskutere og argumentere i et nuanceret fagsprog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konkludere på naturfaglig dokumentation i et nuanceret fagsprog i forhold til kontekst</a:t>
                      </a:r>
                      <a:endParaRPr sz="800">
                        <a:latin typeface="Calibri"/>
                        <a:ea typeface="Calibri"/>
                        <a:cs typeface="Calibri"/>
                        <a:sym typeface="Calibri"/>
                      </a:endParaRPr>
                    </a:p>
                  </a:txBody>
                  <a:tcPr marT="0" marB="0" marR="46425" marL="46425"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2"/>
          <p:cNvPicPr preferRelativeResize="0"/>
          <p:nvPr/>
        </p:nvPicPr>
        <p:blipFill rotWithShape="1">
          <a:blip r:embed="rId3">
            <a:alphaModFix/>
          </a:blip>
          <a:srcRect b="6134" l="11203" r="11742" t="18785"/>
          <a:stretch/>
        </p:blipFill>
        <p:spPr>
          <a:xfrm>
            <a:off x="212100" y="552347"/>
            <a:ext cx="8842550" cy="40388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3"/>
          <p:cNvSpPr txBox="1"/>
          <p:nvPr>
            <p:ph type="title"/>
          </p:nvPr>
        </p:nvSpPr>
        <p:spPr>
          <a:xfrm>
            <a:off x="668800" y="382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Verber ift SOLO taksonomi</a:t>
            </a:r>
            <a:endParaRPr/>
          </a:p>
        </p:txBody>
      </p:sp>
      <p:graphicFrame>
        <p:nvGraphicFramePr>
          <p:cNvPr id="325" name="Google Shape;325;p53"/>
          <p:cNvGraphicFramePr/>
          <p:nvPr/>
        </p:nvGraphicFramePr>
        <p:xfrm>
          <a:off x="1366275" y="955525"/>
          <a:ext cx="3000000" cy="3000000"/>
        </p:xfrm>
        <a:graphic>
          <a:graphicData uri="http://schemas.openxmlformats.org/drawingml/2006/table">
            <a:tbl>
              <a:tblPr>
                <a:noFill/>
                <a:tableStyleId>{5F8D0838-C504-4A66-AF62-A27ADE027937}</a:tableStyleId>
              </a:tblPr>
              <a:tblGrid>
                <a:gridCol w="1447800"/>
                <a:gridCol w="1447800"/>
                <a:gridCol w="1447800"/>
                <a:gridCol w="1692150"/>
              </a:tblGrid>
              <a:tr h="100000">
                <a:tc>
                  <a:txBody>
                    <a:bodyPr/>
                    <a:lstStyle/>
                    <a:p>
                      <a:pPr indent="0" lvl="0" marL="0" rtl="0" algn="ctr">
                        <a:spcBef>
                          <a:spcPts val="0"/>
                        </a:spcBef>
                        <a:spcAft>
                          <a:spcPts val="0"/>
                        </a:spcAft>
                        <a:buNone/>
                      </a:pPr>
                      <a:r>
                        <a:rPr lang="da">
                          <a:solidFill>
                            <a:schemeClr val="dk1"/>
                          </a:solidFill>
                        </a:rPr>
                        <a:t>Niveau </a:t>
                      </a:r>
                      <a:r>
                        <a:rPr lang="da"/>
                        <a:t>1</a:t>
                      </a:r>
                      <a:endParaRPr/>
                    </a:p>
                  </a:txBody>
                  <a:tcPr marT="91425" marB="91425" marR="91425" marL="91425">
                    <a:solidFill>
                      <a:srgbClr val="FFFFFF"/>
                    </a:solidFill>
                  </a:tcPr>
                </a:tc>
                <a:tc>
                  <a:txBody>
                    <a:bodyPr/>
                    <a:lstStyle/>
                    <a:p>
                      <a:pPr indent="0" lvl="0" marL="0" rtl="0" algn="ctr">
                        <a:spcBef>
                          <a:spcPts val="0"/>
                        </a:spcBef>
                        <a:spcAft>
                          <a:spcPts val="0"/>
                        </a:spcAft>
                        <a:buNone/>
                      </a:pPr>
                      <a:r>
                        <a:rPr lang="da">
                          <a:solidFill>
                            <a:schemeClr val="dk1"/>
                          </a:solidFill>
                        </a:rPr>
                        <a:t>Niveau </a:t>
                      </a:r>
                      <a:r>
                        <a:rPr lang="da"/>
                        <a:t>2</a:t>
                      </a:r>
                      <a:endParaRPr/>
                    </a:p>
                  </a:txBody>
                  <a:tcPr marT="91425" marB="91425" marR="91425" marL="91425">
                    <a:solidFill>
                      <a:srgbClr val="FFFFFF"/>
                    </a:solidFill>
                  </a:tcPr>
                </a:tc>
                <a:tc>
                  <a:txBody>
                    <a:bodyPr/>
                    <a:lstStyle/>
                    <a:p>
                      <a:pPr indent="0" lvl="0" marL="0" rtl="0" algn="ctr">
                        <a:spcBef>
                          <a:spcPts val="0"/>
                        </a:spcBef>
                        <a:spcAft>
                          <a:spcPts val="0"/>
                        </a:spcAft>
                        <a:buNone/>
                      </a:pPr>
                      <a:r>
                        <a:rPr lang="da">
                          <a:solidFill>
                            <a:schemeClr val="dk1"/>
                          </a:solidFill>
                        </a:rPr>
                        <a:t>Niveau </a:t>
                      </a:r>
                      <a:r>
                        <a:rPr lang="da"/>
                        <a:t>3</a:t>
                      </a:r>
                      <a:endParaRPr/>
                    </a:p>
                  </a:txBody>
                  <a:tcPr marT="91425" marB="91425" marR="91425" marL="91425">
                    <a:solidFill>
                      <a:srgbClr val="FFFFFF"/>
                    </a:solidFill>
                  </a:tcPr>
                </a:tc>
                <a:tc>
                  <a:txBody>
                    <a:bodyPr/>
                    <a:lstStyle/>
                    <a:p>
                      <a:pPr indent="0" lvl="0" marL="0" rtl="0" algn="ctr">
                        <a:spcBef>
                          <a:spcPts val="0"/>
                        </a:spcBef>
                        <a:spcAft>
                          <a:spcPts val="0"/>
                        </a:spcAft>
                        <a:buNone/>
                      </a:pPr>
                      <a:r>
                        <a:rPr lang="da">
                          <a:solidFill>
                            <a:schemeClr val="dk1"/>
                          </a:solidFill>
                        </a:rPr>
                        <a:t>Niveau </a:t>
                      </a:r>
                      <a:r>
                        <a:rPr lang="da"/>
                        <a:t>4</a:t>
                      </a:r>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rPr lang="da"/>
                        <a:t>Angive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Forklare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Sammenligne</a:t>
                      </a:r>
                      <a:endParaRPr/>
                    </a:p>
                  </a:txBody>
                  <a:tcPr marT="91425" marB="91425" marR="91425" marL="91425">
                    <a:solidFill>
                      <a:srgbClr val="D9EAD3"/>
                    </a:solidFill>
                  </a:tcPr>
                </a:tc>
                <a:tc>
                  <a:txBody>
                    <a:bodyPr/>
                    <a:lstStyle/>
                    <a:p>
                      <a:pPr indent="0" lvl="0" marL="0" rtl="0" algn="l">
                        <a:spcBef>
                          <a:spcPts val="0"/>
                        </a:spcBef>
                        <a:spcAft>
                          <a:spcPts val="0"/>
                        </a:spcAft>
                        <a:buNone/>
                      </a:pPr>
                      <a:r>
                        <a:rPr lang="da"/>
                        <a:t>Opstille teorier</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da"/>
                        <a:t>Udføre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Definere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Argumentere</a:t>
                      </a:r>
                      <a:endParaRPr/>
                    </a:p>
                  </a:txBody>
                  <a:tcPr marT="91425" marB="91425" marR="91425" marL="91425">
                    <a:solidFill>
                      <a:srgbClr val="D9EAD3"/>
                    </a:solidFill>
                  </a:tcPr>
                </a:tc>
                <a:tc>
                  <a:txBody>
                    <a:bodyPr/>
                    <a:lstStyle/>
                    <a:p>
                      <a:pPr indent="0" lvl="0" marL="0" rtl="0" algn="l">
                        <a:spcBef>
                          <a:spcPts val="0"/>
                        </a:spcBef>
                        <a:spcAft>
                          <a:spcPts val="0"/>
                        </a:spcAft>
                        <a:buNone/>
                      </a:pPr>
                      <a:r>
                        <a:rPr lang="da"/>
                        <a:t>Opstille hypoteser</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da"/>
                        <a:t>Vise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Illustrere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Analysere</a:t>
                      </a:r>
                      <a:endParaRPr/>
                    </a:p>
                  </a:txBody>
                  <a:tcPr marT="91425" marB="91425" marR="91425" marL="91425">
                    <a:solidFill>
                      <a:srgbClr val="D9EAD3"/>
                    </a:solidFill>
                  </a:tcPr>
                </a:tc>
                <a:tc>
                  <a:txBody>
                    <a:bodyPr/>
                    <a:lstStyle/>
                    <a:p>
                      <a:pPr indent="0" lvl="0" marL="0" rtl="0" algn="l">
                        <a:spcBef>
                          <a:spcPts val="0"/>
                        </a:spcBef>
                        <a:spcAft>
                          <a:spcPts val="0"/>
                        </a:spcAft>
                        <a:buNone/>
                      </a:pPr>
                      <a:r>
                        <a:rPr lang="da"/>
                        <a:t>Bevise</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da"/>
                        <a:t>Identificere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Opstille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Bevise</a:t>
                      </a:r>
                      <a:endParaRPr/>
                    </a:p>
                  </a:txBody>
                  <a:tcPr marT="91425" marB="91425" marR="91425" marL="91425">
                    <a:solidFill>
                      <a:srgbClr val="D9EAD3"/>
                    </a:solidFill>
                  </a:tcPr>
                </a:tc>
                <a:tc>
                  <a:txBody>
                    <a:bodyPr/>
                    <a:lstStyle/>
                    <a:p>
                      <a:pPr indent="0" lvl="0" marL="0" rtl="0" algn="l">
                        <a:spcBef>
                          <a:spcPts val="0"/>
                        </a:spcBef>
                        <a:spcAft>
                          <a:spcPts val="0"/>
                        </a:spcAft>
                        <a:buNone/>
                      </a:pPr>
                      <a:r>
                        <a:rPr lang="da"/>
                        <a:t>Generalisere</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da"/>
                        <a:t>Tegne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Kombinere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Konstruere</a:t>
                      </a:r>
                      <a:endParaRPr/>
                    </a:p>
                  </a:txBody>
                  <a:tcPr marT="91425" marB="91425" marR="91425" marL="91425">
                    <a:solidFill>
                      <a:srgbClr val="D9EAD3"/>
                    </a:solidFill>
                  </a:tcPr>
                </a:tc>
                <a:tc>
                  <a:txBody>
                    <a:bodyPr/>
                    <a:lstStyle/>
                    <a:p>
                      <a:pPr indent="0" lvl="0" marL="0" rtl="0" algn="l">
                        <a:spcBef>
                          <a:spcPts val="0"/>
                        </a:spcBef>
                        <a:spcAft>
                          <a:spcPts val="0"/>
                        </a:spcAft>
                        <a:buNone/>
                      </a:pPr>
                      <a:r>
                        <a:rPr lang="da"/>
                        <a:t>Udvikle</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da"/>
                        <a:t>Bruge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Gennemføre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Undersøge</a:t>
                      </a:r>
                      <a:endParaRPr/>
                    </a:p>
                  </a:txBody>
                  <a:tcPr marT="91425" marB="91425" marR="91425" marL="91425">
                    <a:solidFill>
                      <a:srgbClr val="D9EAD3"/>
                    </a:solidFill>
                  </a:tcPr>
                </a:tc>
                <a:tc>
                  <a:txBody>
                    <a:bodyPr/>
                    <a:lstStyle/>
                    <a:p>
                      <a:pPr indent="0" lvl="0" marL="0" rtl="0" algn="l">
                        <a:spcBef>
                          <a:spcPts val="0"/>
                        </a:spcBef>
                        <a:spcAft>
                          <a:spcPts val="0"/>
                        </a:spcAft>
                        <a:buNone/>
                      </a:pPr>
                      <a:r>
                        <a:rPr lang="da"/>
                        <a:t>Problemløse</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da"/>
                        <a:t>Indsamle</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Udvælge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Anvende</a:t>
                      </a:r>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Formulere</a:t>
                      </a:r>
                      <a:endParaRPr/>
                    </a:p>
                  </a:txBody>
                  <a:tcPr marT="91425" marB="91425" marR="91425" marL="91425">
                    <a:solidFill>
                      <a:srgbClr val="FFF2CC"/>
                    </a:solidFill>
                  </a:tcPr>
                </a:tc>
                <a:tc>
                  <a:txBody>
                    <a:bodyPr/>
                    <a:lstStyle/>
                    <a:p>
                      <a:pPr indent="0" lvl="0" marL="0" rtl="0" algn="l">
                        <a:spcBef>
                          <a:spcPts val="0"/>
                        </a:spcBef>
                        <a:spcAft>
                          <a:spcPts val="0"/>
                        </a:spcAft>
                        <a:buNone/>
                      </a:pPr>
                      <a:r>
                        <a:rPr lang="da"/>
                        <a:t>Relatere</a:t>
                      </a:r>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t/>
                      </a:r>
                      <a:endParaRPr/>
                    </a:p>
                  </a:txBody>
                  <a:tcPr marT="91425" marB="91425" marR="91425" marL="91425">
                    <a:solidFill>
                      <a:srgbClr val="E6B8AF"/>
                    </a:solidFill>
                  </a:tcPr>
                </a:tc>
                <a:tc>
                  <a:txBody>
                    <a:bodyPr/>
                    <a:lstStyle/>
                    <a:p>
                      <a:pPr indent="0" lvl="0" marL="0" rtl="0" algn="l">
                        <a:spcBef>
                          <a:spcPts val="0"/>
                        </a:spcBef>
                        <a:spcAft>
                          <a:spcPts val="0"/>
                        </a:spcAft>
                        <a:buNone/>
                      </a:pPr>
                      <a:r>
                        <a:rPr lang="da"/>
                        <a:t>Beskrive</a:t>
                      </a:r>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aphicFrame>
        <p:nvGraphicFramePr>
          <p:cNvPr id="330" name="Google Shape;330;p54"/>
          <p:cNvGraphicFramePr/>
          <p:nvPr/>
        </p:nvGraphicFramePr>
        <p:xfrm>
          <a:off x="1199627" y="830510"/>
          <a:ext cx="3000000" cy="3000000"/>
        </p:xfrm>
        <a:graphic>
          <a:graphicData uri="http://schemas.openxmlformats.org/drawingml/2006/table">
            <a:tbl>
              <a:tblPr bandRow="1" firstCol="1" firstRow="1">
                <a:noFill/>
                <a:tableStyleId>{270A1CE7-2EC8-4D9B-B060-BC1D6C605822}</a:tableStyleId>
              </a:tblPr>
              <a:tblGrid>
                <a:gridCol w="1416350"/>
                <a:gridCol w="1529625"/>
                <a:gridCol w="1528850"/>
                <a:gridCol w="1538875"/>
                <a:gridCol w="1519600"/>
              </a:tblGrid>
              <a:tr h="316525">
                <a:tc>
                  <a:txBody>
                    <a:bodyPr/>
                    <a:lstStyle/>
                    <a:p>
                      <a:pPr indent="0" lvl="0" marL="0" marR="0" rtl="0" algn="ctr">
                        <a:lnSpc>
                          <a:spcPct val="107000"/>
                        </a:lnSpc>
                        <a:spcBef>
                          <a:spcPts val="0"/>
                        </a:spcBef>
                        <a:spcAft>
                          <a:spcPts val="0"/>
                        </a:spcAft>
                        <a:buNone/>
                      </a:pPr>
                      <a:r>
                        <a:rPr lang="da" sz="800"/>
                        <a:t>Kompetenceområder/Niveau SOLO</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Unistruktuelt</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Multistruktuelt</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Relationelt</a:t>
                      </a:r>
                      <a:endParaRPr sz="800">
                        <a:latin typeface="Calibri"/>
                        <a:ea typeface="Calibri"/>
                        <a:cs typeface="Calibri"/>
                        <a:sym typeface="Calibri"/>
                      </a:endParaRPr>
                    </a:p>
                  </a:txBody>
                  <a:tcPr marT="0" marB="0" marR="46425" marL="46425" anchor="ctr"/>
                </a:tc>
                <a:tc>
                  <a:txBody>
                    <a:bodyPr/>
                    <a:lstStyle/>
                    <a:p>
                      <a:pPr indent="0" lvl="0" marL="0" marR="0" rtl="0" algn="ctr">
                        <a:lnSpc>
                          <a:spcPct val="107000"/>
                        </a:lnSpc>
                        <a:spcBef>
                          <a:spcPts val="0"/>
                        </a:spcBef>
                        <a:spcAft>
                          <a:spcPts val="0"/>
                        </a:spcAft>
                        <a:buNone/>
                      </a:pPr>
                      <a:r>
                        <a:rPr lang="da" sz="800"/>
                        <a:t>Udvidet abstrakt</a:t>
                      </a:r>
                      <a:endParaRPr sz="800">
                        <a:latin typeface="Calibri"/>
                        <a:ea typeface="Calibri"/>
                        <a:cs typeface="Calibri"/>
                        <a:sym typeface="Calibri"/>
                      </a:endParaRPr>
                    </a:p>
                  </a:txBody>
                  <a:tcPr marT="0" marB="0" marR="46425" marL="46425" anchor="ctr"/>
                </a:tc>
              </a:tr>
              <a:tr h="1175425">
                <a:tc>
                  <a:txBody>
                    <a:bodyPr/>
                    <a:lstStyle/>
                    <a:p>
                      <a:pPr indent="0" lvl="0" marL="0" marR="0" rtl="0" algn="ctr">
                        <a:lnSpc>
                          <a:spcPct val="107000"/>
                        </a:lnSpc>
                        <a:spcBef>
                          <a:spcPts val="0"/>
                        </a:spcBef>
                        <a:spcAft>
                          <a:spcPts val="0"/>
                        </a:spcAft>
                        <a:buNone/>
                      </a:pPr>
                      <a:r>
                        <a:rPr lang="da" sz="800"/>
                        <a:t>Undersøgelse</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gennemføre en undersøgelse ved hjælp af en vejledning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formulere en hypotese, designe og gennemføre en undersøgelse</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vælge en problemstilling, formulere en passende hypotese, designe og gennemføre en undersøgelse samt foretage en analyse</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som foregående samt komme med løsningsforslag i forhold til problemstillingen</a:t>
                      </a:r>
                      <a:endParaRPr sz="800">
                        <a:latin typeface="Calibri"/>
                        <a:ea typeface="Calibri"/>
                        <a:cs typeface="Calibri"/>
                        <a:sym typeface="Calibri"/>
                      </a:endParaRPr>
                    </a:p>
                  </a:txBody>
                  <a:tcPr marT="0" marB="0" marR="46425" marL="46425" anchor="ctr"/>
                </a:tc>
              </a:tr>
              <a:tr h="913550">
                <a:tc>
                  <a:txBody>
                    <a:bodyPr/>
                    <a:lstStyle/>
                    <a:p>
                      <a:pPr indent="0" lvl="0" marL="0" marR="0" rtl="0" algn="ctr">
                        <a:lnSpc>
                          <a:spcPct val="107000"/>
                        </a:lnSpc>
                        <a:spcBef>
                          <a:spcPts val="0"/>
                        </a:spcBef>
                        <a:spcAft>
                          <a:spcPts val="0"/>
                        </a:spcAft>
                        <a:buNone/>
                      </a:pPr>
                      <a:r>
                        <a:rPr lang="da" sz="800"/>
                        <a:t>Modellering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bruge og konstruere en model</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forholde sig kritisk til anvendte modeller</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behandle data med relevante modeller og koble dem til en problemstilling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analysere en problemstilling ved hjælp af repræsentationer og modeller og komme med løsningsforslag</a:t>
                      </a:r>
                      <a:endParaRPr sz="800">
                        <a:latin typeface="Calibri"/>
                        <a:ea typeface="Calibri"/>
                        <a:cs typeface="Calibri"/>
                        <a:sym typeface="Calibri"/>
                      </a:endParaRPr>
                    </a:p>
                  </a:txBody>
                  <a:tcPr marT="0" marB="0" marR="46425" marL="46425" anchor="ctr"/>
                </a:tc>
              </a:tr>
              <a:tr h="799350">
                <a:tc>
                  <a:txBody>
                    <a:bodyPr/>
                    <a:lstStyle/>
                    <a:p>
                      <a:pPr indent="0" lvl="0" marL="0" marR="0" rtl="0" algn="ctr">
                        <a:lnSpc>
                          <a:spcPct val="107000"/>
                        </a:lnSpc>
                        <a:spcBef>
                          <a:spcPts val="0"/>
                        </a:spcBef>
                        <a:spcAft>
                          <a:spcPts val="0"/>
                        </a:spcAft>
                        <a:buNone/>
                      </a:pPr>
                      <a:r>
                        <a:rPr lang="da" sz="800"/>
                        <a:t>Perspektivering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beskrive naturfaglige forhold til den nære og fjerne omverden</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genkende og forklare naturfaglige forhold til den nære og fjerne omverden</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vurdere naturfaglig viden i forhold til anden viden samt formulere problemstillinger</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vurdere naturfaglig viden og komme med problemløsning på problemstillinger. </a:t>
                      </a:r>
                      <a:endParaRPr sz="800">
                        <a:latin typeface="Calibri"/>
                        <a:ea typeface="Calibri"/>
                        <a:cs typeface="Calibri"/>
                        <a:sym typeface="Calibri"/>
                      </a:endParaRPr>
                    </a:p>
                  </a:txBody>
                  <a:tcPr marT="0" marB="0" marR="46425" marL="46425" anchor="ctr"/>
                </a:tc>
              </a:tr>
              <a:tr h="853350">
                <a:tc>
                  <a:txBody>
                    <a:bodyPr/>
                    <a:lstStyle/>
                    <a:p>
                      <a:pPr indent="0" lvl="0" marL="0" marR="0" rtl="0" algn="ctr">
                        <a:lnSpc>
                          <a:spcPct val="107000"/>
                        </a:lnSpc>
                        <a:spcBef>
                          <a:spcPts val="0"/>
                        </a:spcBef>
                        <a:spcAft>
                          <a:spcPts val="0"/>
                        </a:spcAft>
                        <a:buNone/>
                      </a:pPr>
                      <a:r>
                        <a:rPr lang="da" sz="800"/>
                        <a:t>Kommunikation</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kommunikere verbalt med enkelte fagord</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kommunikere verbalt og skriftligt med fagord og fagbegreber i forhold til kontekst</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kommunikere, herunder forklare, diskutere og argumentere i et nuanceret fagsprog</a:t>
                      </a:r>
                      <a:endParaRPr sz="800">
                        <a:latin typeface="Calibri"/>
                        <a:ea typeface="Calibri"/>
                        <a:cs typeface="Calibri"/>
                        <a:sym typeface="Calibri"/>
                      </a:endParaRPr>
                    </a:p>
                  </a:txBody>
                  <a:tcPr marT="0" marB="0" marR="46425" marL="46425" anchor="ctr"/>
                </a:tc>
                <a:tc>
                  <a:txBody>
                    <a:bodyPr/>
                    <a:lstStyle/>
                    <a:p>
                      <a:pPr indent="0" lvl="0" marL="0" marR="0" rtl="0" algn="l">
                        <a:lnSpc>
                          <a:spcPct val="107000"/>
                        </a:lnSpc>
                        <a:spcBef>
                          <a:spcPts val="0"/>
                        </a:spcBef>
                        <a:spcAft>
                          <a:spcPts val="0"/>
                        </a:spcAft>
                        <a:buNone/>
                      </a:pPr>
                      <a:r>
                        <a:rPr lang="da" sz="800"/>
                        <a:t>Eleven kan konkludere på naturfaglig dokumentation i et nuanceret fagsprog i forhold til kontekst</a:t>
                      </a:r>
                      <a:endParaRPr sz="800">
                        <a:latin typeface="Calibri"/>
                        <a:ea typeface="Calibri"/>
                        <a:cs typeface="Calibri"/>
                        <a:sym typeface="Calibri"/>
                      </a:endParaRPr>
                    </a:p>
                  </a:txBody>
                  <a:tcPr marT="0" marB="0" marR="46425" marL="46425"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type="title"/>
          </p:nvPr>
        </p:nvSpPr>
        <p:spPr>
          <a:xfrm>
            <a:off x="311700" y="445025"/>
            <a:ext cx="250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Læringscirkel</a:t>
            </a:r>
            <a:endParaRPr/>
          </a:p>
        </p:txBody>
      </p:sp>
      <p:pic>
        <p:nvPicPr>
          <p:cNvPr descr="cirkelAPRIL2013.png" id="88" name="Google Shape;88;p19"/>
          <p:cNvPicPr preferRelativeResize="0"/>
          <p:nvPr/>
        </p:nvPicPr>
        <p:blipFill rotWithShape="1">
          <a:blip r:embed="rId3">
            <a:alphaModFix/>
          </a:blip>
          <a:srcRect b="0" l="0" r="5410" t="0"/>
          <a:stretch/>
        </p:blipFill>
        <p:spPr>
          <a:xfrm>
            <a:off x="2836152" y="639312"/>
            <a:ext cx="3438176" cy="3864875"/>
          </a:xfrm>
          <a:prstGeom prst="rect">
            <a:avLst/>
          </a:prstGeom>
          <a:noFill/>
          <a:ln>
            <a:noFill/>
          </a:ln>
        </p:spPr>
      </p:pic>
      <p:sp>
        <p:nvSpPr>
          <p:cNvPr id="89" name="Google Shape;89;p19"/>
          <p:cNvSpPr txBox="1"/>
          <p:nvPr/>
        </p:nvSpPr>
        <p:spPr>
          <a:xfrm>
            <a:off x="6291100" y="2640475"/>
            <a:ext cx="2507700" cy="5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Daglig brug af lærermidler</a:t>
            </a:r>
            <a:endParaRPr/>
          </a:p>
        </p:txBody>
      </p:sp>
      <p:sp>
        <p:nvSpPr>
          <p:cNvPr id="90" name="Google Shape;90;p19"/>
          <p:cNvSpPr txBox="1"/>
          <p:nvPr/>
        </p:nvSpPr>
        <p:spPr>
          <a:xfrm>
            <a:off x="5266200" y="782375"/>
            <a:ext cx="20304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Præsentation af diverse læremidler</a:t>
            </a:r>
            <a:endParaRPr/>
          </a:p>
        </p:txBody>
      </p:sp>
      <p:sp>
        <p:nvSpPr>
          <p:cNvPr id="91" name="Google Shape;91;p19"/>
          <p:cNvSpPr txBox="1"/>
          <p:nvPr/>
        </p:nvSpPr>
        <p:spPr>
          <a:xfrm>
            <a:off x="998250" y="2640463"/>
            <a:ext cx="19776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Find læremidler til FFF</a:t>
            </a:r>
            <a:endParaRPr/>
          </a:p>
        </p:txBody>
      </p:sp>
      <p:sp>
        <p:nvSpPr>
          <p:cNvPr id="92" name="Google Shape;92;p19"/>
          <p:cNvSpPr txBox="1"/>
          <p:nvPr/>
        </p:nvSpPr>
        <p:spPr>
          <a:xfrm>
            <a:off x="4023857" y="4536675"/>
            <a:ext cx="19776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Brug af Vurdigi</a:t>
            </a:r>
            <a:endParaRPr/>
          </a:p>
        </p:txBody>
      </p:sp>
      <p:sp>
        <p:nvSpPr>
          <p:cNvPr id="93" name="Google Shape;93;p19"/>
          <p:cNvSpPr txBox="1"/>
          <p:nvPr/>
        </p:nvSpPr>
        <p:spPr>
          <a:xfrm>
            <a:off x="1482525" y="1116250"/>
            <a:ext cx="2781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Formuler krav til læremidler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Tilgængelighed og brugervenlighed</a:t>
            </a:r>
            <a:endParaRPr/>
          </a:p>
        </p:txBody>
      </p:sp>
      <p:sp>
        <p:nvSpPr>
          <p:cNvPr id="336" name="Google Shape;336;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647700" rtl="0" algn="l">
              <a:spcBef>
                <a:spcPts val="0"/>
              </a:spcBef>
              <a:spcAft>
                <a:spcPts val="0"/>
              </a:spcAft>
              <a:buClr>
                <a:srgbClr val="212931"/>
              </a:buClr>
              <a:buSzPts val="1500"/>
              <a:buChar char="●"/>
            </a:pPr>
            <a:r>
              <a:rPr lang="da" sz="1500">
                <a:solidFill>
                  <a:srgbClr val="212931"/>
                </a:solidFill>
                <a:highlight>
                  <a:srgbClr val="F6F6F5"/>
                </a:highlight>
              </a:rPr>
              <a:t>Er der mulighed for at du og dine elever let og hurtigt kan få overblik over forløbets indhold?</a:t>
            </a:r>
            <a:endParaRPr sz="1500">
              <a:solidFill>
                <a:srgbClr val="212931"/>
              </a:solidFill>
              <a:highlight>
                <a:srgbClr val="F6F6F5"/>
              </a:highlight>
            </a:endParaRPr>
          </a:p>
          <a:p>
            <a:pPr indent="-323850" lvl="0" marL="647700" rtl="0" algn="l">
              <a:spcBef>
                <a:spcPts val="0"/>
              </a:spcBef>
              <a:spcAft>
                <a:spcPts val="0"/>
              </a:spcAft>
              <a:buClr>
                <a:srgbClr val="212931"/>
              </a:buClr>
              <a:buSzPts val="1500"/>
              <a:buChar char="●"/>
            </a:pPr>
            <a:r>
              <a:rPr lang="da" sz="1500">
                <a:solidFill>
                  <a:srgbClr val="212931"/>
                </a:solidFill>
                <a:highlight>
                  <a:srgbClr val="F6F6F5"/>
                </a:highlight>
              </a:rPr>
              <a:t>Gør opbygningen af forløbet det let for dine elever at navigere i indholdet?</a:t>
            </a:r>
            <a:endParaRPr sz="1500">
              <a:solidFill>
                <a:srgbClr val="212931"/>
              </a:solidFill>
              <a:highlight>
                <a:srgbClr val="F6F6F5"/>
              </a:highlight>
            </a:endParaRPr>
          </a:p>
          <a:p>
            <a:pPr indent="-323850" lvl="0" marL="647700" rtl="0" algn="l">
              <a:spcBef>
                <a:spcPts val="0"/>
              </a:spcBef>
              <a:spcAft>
                <a:spcPts val="0"/>
              </a:spcAft>
              <a:buClr>
                <a:srgbClr val="212931"/>
              </a:buClr>
              <a:buSzPts val="1500"/>
              <a:buChar char="●"/>
            </a:pPr>
            <a:r>
              <a:rPr lang="da" sz="1500">
                <a:solidFill>
                  <a:srgbClr val="212931"/>
                </a:solidFill>
                <a:highlight>
                  <a:srgbClr val="F6F6F5"/>
                </a:highlight>
              </a:rPr>
              <a:t>Giver forløbet dig mulighed for at se, hvor i læreprocessen dine elever er, og hvilke tegn på læring de viser i forhold til målene?</a:t>
            </a:r>
            <a:endParaRPr sz="1500">
              <a:solidFill>
                <a:srgbClr val="212931"/>
              </a:solidFill>
              <a:highlight>
                <a:srgbClr val="F6F6F5"/>
              </a:highlight>
            </a:endParaRPr>
          </a:p>
          <a:p>
            <a:pPr indent="-323850" lvl="0" marL="647700" rtl="0" algn="l">
              <a:spcBef>
                <a:spcPts val="0"/>
              </a:spcBef>
              <a:spcAft>
                <a:spcPts val="0"/>
              </a:spcAft>
              <a:buClr>
                <a:srgbClr val="212931"/>
              </a:buClr>
              <a:buSzPts val="1500"/>
              <a:buChar char="●"/>
            </a:pPr>
            <a:r>
              <a:rPr lang="da" sz="1500">
                <a:solidFill>
                  <a:srgbClr val="212931"/>
                </a:solidFill>
                <a:highlight>
                  <a:srgbClr val="F6F6F5"/>
                </a:highlight>
              </a:rPr>
              <a:t>Giver forløbet eleven mulighed for at se, hvor i læreprocessen eleven er, og hvilke tegn på læring eleven viser i forhold til målene?</a:t>
            </a:r>
            <a:endParaRPr sz="1500">
              <a:solidFill>
                <a:srgbClr val="212931"/>
              </a:solidFill>
              <a:highlight>
                <a:srgbClr val="F6F6F5"/>
              </a:highlight>
            </a:endParaRPr>
          </a:p>
          <a:p>
            <a:pPr indent="-323850" lvl="0" marL="647700" rtl="0" algn="l">
              <a:spcBef>
                <a:spcPts val="0"/>
              </a:spcBef>
              <a:spcAft>
                <a:spcPts val="0"/>
              </a:spcAft>
              <a:buClr>
                <a:srgbClr val="212931"/>
              </a:buClr>
              <a:buSzPts val="1500"/>
              <a:buChar char="●"/>
            </a:pPr>
            <a:r>
              <a:rPr lang="da" sz="1500">
                <a:solidFill>
                  <a:srgbClr val="212931"/>
                </a:solidFill>
                <a:highlight>
                  <a:srgbClr val="F6F6F5"/>
                </a:highlight>
              </a:rPr>
              <a:t>Tilbyder forløbet en lærervejledning, som sikrer, at du som lærer får det optimale ud af de ressourcer, du får stillet til rådighed?</a:t>
            </a:r>
            <a:endParaRPr sz="1500">
              <a:solidFill>
                <a:srgbClr val="212931"/>
              </a:solidFill>
              <a:highlight>
                <a:srgbClr val="F6F6F5"/>
              </a:highlight>
            </a:endParaRPr>
          </a:p>
          <a:p>
            <a:pPr indent="-323850" lvl="0" marL="647700" rtl="0" algn="l">
              <a:spcBef>
                <a:spcPts val="0"/>
              </a:spcBef>
              <a:spcAft>
                <a:spcPts val="0"/>
              </a:spcAft>
              <a:buClr>
                <a:srgbClr val="212931"/>
              </a:buClr>
              <a:buSzPts val="1500"/>
              <a:buChar char="●"/>
            </a:pPr>
            <a:r>
              <a:rPr lang="da" sz="1500">
                <a:solidFill>
                  <a:srgbClr val="212931"/>
                </a:solidFill>
                <a:highlight>
                  <a:srgbClr val="F6F6F5"/>
                </a:highlight>
              </a:rPr>
              <a:t>Er der andre overvejelser omkring tilgængelighed og brugervenlighed, der er vigtige at have med?</a:t>
            </a:r>
            <a:endParaRPr sz="1500">
              <a:solidFill>
                <a:srgbClr val="212931"/>
              </a:solidFill>
              <a:highlight>
                <a:srgbClr val="F6F6F5"/>
              </a:highlight>
            </a:endParaRPr>
          </a:p>
          <a:p>
            <a:pPr indent="0" lvl="0" marL="0" rtl="0" algn="l">
              <a:spcBef>
                <a:spcPts val="0"/>
              </a:spcBef>
              <a:spcAft>
                <a:spcPts val="1600"/>
              </a:spcAft>
              <a:buNone/>
            </a:pPr>
            <a:r>
              <a:t/>
            </a:r>
            <a:endParaRPr/>
          </a:p>
        </p:txBody>
      </p:sp>
      <p:pic>
        <p:nvPicPr>
          <p:cNvPr id="337" name="Google Shape;337;p55"/>
          <p:cNvPicPr preferRelativeResize="0"/>
          <p:nvPr/>
        </p:nvPicPr>
        <p:blipFill>
          <a:blip r:embed="rId3">
            <a:alphaModFix/>
          </a:blip>
          <a:stretch>
            <a:fillRect/>
          </a:stretch>
        </p:blipFill>
        <p:spPr>
          <a:xfrm>
            <a:off x="7937825" y="129125"/>
            <a:ext cx="1077425" cy="10774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Indholdskvalitet</a:t>
            </a:r>
            <a:endParaRPr/>
          </a:p>
        </p:txBody>
      </p:sp>
      <p:sp>
        <p:nvSpPr>
          <p:cNvPr id="343" name="Google Shape;343;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Lever forløbet op til gældende lovgivning for faget?</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Stemmer indhold og aktiviteter overens med fagets gældende kompetencemål, videns-/færdighedsmål?</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Er forløbets indhold relevant (meningsfuldt og brugbart) for dine elever set i forhold til de krav, de vil møde i skolen og i livet?</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dine elever i at udvikle kompetencer til at kunne agere i situationer, der ligner virkelighedens?</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dine elevers muligheder for at arbejde på varierede måder med det faglige indhold?</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en undervisning med fokus på elevens faglige progression?</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Er der andre overvejelser omkring indholdskvalitet, der er vigtige at have med?</a:t>
            </a:r>
            <a:endParaRPr sz="1400">
              <a:solidFill>
                <a:srgbClr val="212931"/>
              </a:solidFill>
              <a:highlight>
                <a:srgbClr val="F6F6F5"/>
              </a:highlight>
            </a:endParaRPr>
          </a:p>
          <a:p>
            <a:pPr indent="0" lvl="0" marL="0" rtl="0" algn="l">
              <a:spcBef>
                <a:spcPts val="0"/>
              </a:spcBef>
              <a:spcAft>
                <a:spcPts val="1600"/>
              </a:spcAft>
              <a:buNone/>
            </a:pPr>
            <a:r>
              <a:t/>
            </a:r>
            <a:endParaRPr/>
          </a:p>
        </p:txBody>
      </p:sp>
      <p:pic>
        <p:nvPicPr>
          <p:cNvPr id="344" name="Google Shape;344;p56"/>
          <p:cNvPicPr preferRelativeResize="0"/>
          <p:nvPr/>
        </p:nvPicPr>
        <p:blipFill>
          <a:blip r:embed="rId3">
            <a:alphaModFix/>
          </a:blip>
          <a:stretch>
            <a:fillRect/>
          </a:stretch>
        </p:blipFill>
        <p:spPr>
          <a:xfrm>
            <a:off x="7635675" y="99963"/>
            <a:ext cx="1262825" cy="1262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Diffenrentiering</a:t>
            </a:r>
            <a:endParaRPr/>
          </a:p>
        </p:txBody>
      </p:sp>
      <p:sp>
        <p:nvSpPr>
          <p:cNvPr id="350" name="Google Shape;350;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flere former for differentiering, så flere elever lærer mere?</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dine muligheder for at differentiere?</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udviklingen af dine elevers forskellige kompetencer?</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forskellige måder at lære på?</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Gives der konkrete forslag til, hvordan du kan undervisningsdifferentiere?</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at dine elever motiveres på forskellige måder?</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Giver forløbet mulighed for, at mange lærer samtidigt, men struktureret og organiseret på forskellige måder? – flere veje mod målet.</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Er der andre overvejelser omkring differentiering, der er vigtige at have med?</a:t>
            </a:r>
            <a:endParaRPr sz="1400">
              <a:solidFill>
                <a:srgbClr val="212931"/>
              </a:solidFill>
              <a:highlight>
                <a:srgbClr val="F6F6F5"/>
              </a:highlight>
            </a:endParaRPr>
          </a:p>
          <a:p>
            <a:pPr indent="0" lvl="0" marL="0" rtl="0" algn="l">
              <a:spcBef>
                <a:spcPts val="0"/>
              </a:spcBef>
              <a:spcAft>
                <a:spcPts val="1600"/>
              </a:spcAft>
              <a:buNone/>
            </a:pPr>
            <a:r>
              <a:t/>
            </a:r>
            <a:endParaRPr/>
          </a:p>
        </p:txBody>
      </p:sp>
      <p:pic>
        <p:nvPicPr>
          <p:cNvPr id="351" name="Google Shape;351;p57"/>
          <p:cNvPicPr preferRelativeResize="0"/>
          <p:nvPr/>
        </p:nvPicPr>
        <p:blipFill>
          <a:blip r:embed="rId3">
            <a:alphaModFix/>
          </a:blip>
          <a:stretch>
            <a:fillRect/>
          </a:stretch>
        </p:blipFill>
        <p:spPr>
          <a:xfrm>
            <a:off x="7699374" y="168075"/>
            <a:ext cx="1320650" cy="1311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Læringsudbytte</a:t>
            </a:r>
            <a:endParaRPr/>
          </a:p>
        </p:txBody>
      </p:sp>
      <p:sp>
        <p:nvSpPr>
          <p:cNvPr id="357" name="Google Shape;357;p58"/>
          <p:cNvSpPr txBox="1"/>
          <p:nvPr>
            <p:ph idx="1" type="body"/>
          </p:nvPr>
        </p:nvSpPr>
        <p:spPr>
          <a:xfrm>
            <a:off x="311700" y="1356350"/>
            <a:ext cx="8520600" cy="3212400"/>
          </a:xfrm>
          <a:prstGeom prst="rect">
            <a:avLst/>
          </a:prstGeom>
        </p:spPr>
        <p:txBody>
          <a:bodyPr anchorCtr="0" anchor="t" bIns="91425" lIns="91425" spcFirstLastPara="1" rIns="91425" wrap="square" tIns="91425">
            <a:noAutofit/>
          </a:bodyPr>
          <a:lstStyle/>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Lægger forløbet op til, at dine elever kan arbejde med og opnå forskellige læringsniveauer af faglig viden?</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at du og dine elever kan arbejde videre med viden og forståelse i andre sammenhænge?</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Understøtter forløbet, at dine elever reflekterer over deres nye viden og forståelse?</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Kan læringsudbyttet bruges uden for en skolekontekst?</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Er der andre overvejelser omkring læringsudbytte, der er vigtige at have med?</a:t>
            </a:r>
            <a:endParaRPr sz="1400">
              <a:solidFill>
                <a:srgbClr val="212931"/>
              </a:solidFill>
              <a:highlight>
                <a:srgbClr val="F6F6F5"/>
              </a:highlight>
            </a:endParaRPr>
          </a:p>
          <a:p>
            <a:pPr indent="0" lvl="0" marL="457200" rtl="0" algn="l">
              <a:spcBef>
                <a:spcPts val="2600"/>
              </a:spcBef>
              <a:spcAft>
                <a:spcPts val="0"/>
              </a:spcAft>
              <a:buNone/>
            </a:pPr>
            <a:r>
              <a:t/>
            </a:r>
            <a:endParaRPr sz="1200">
              <a:solidFill>
                <a:srgbClr val="212931"/>
              </a:solidFill>
              <a:highlight>
                <a:srgbClr val="F6F6F5"/>
              </a:highlight>
            </a:endParaRPr>
          </a:p>
          <a:p>
            <a:pPr indent="0" lvl="0" marL="0" rtl="0" algn="l">
              <a:spcBef>
                <a:spcPts val="2600"/>
              </a:spcBef>
              <a:spcAft>
                <a:spcPts val="1600"/>
              </a:spcAft>
              <a:buNone/>
            </a:pPr>
            <a:r>
              <a:t/>
            </a:r>
            <a:endParaRPr/>
          </a:p>
        </p:txBody>
      </p:sp>
      <p:pic>
        <p:nvPicPr>
          <p:cNvPr id="358" name="Google Shape;358;p58"/>
          <p:cNvPicPr preferRelativeResize="0"/>
          <p:nvPr/>
        </p:nvPicPr>
        <p:blipFill>
          <a:blip r:embed="rId3">
            <a:alphaModFix/>
          </a:blip>
          <a:stretch>
            <a:fillRect/>
          </a:stretch>
        </p:blipFill>
        <p:spPr>
          <a:xfrm>
            <a:off x="7793623" y="209250"/>
            <a:ext cx="1152400" cy="1175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Sammenhæng</a:t>
            </a:r>
            <a:endParaRPr/>
          </a:p>
        </p:txBody>
      </p:sp>
      <p:sp>
        <p:nvSpPr>
          <p:cNvPr id="364" name="Google Shape;364;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Har dine elever mulighed for at gemme deres arbejde og finde det igen?</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Er det muligt at bruge forløbet sammen med skolens øvrige digitale værktøjer?</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Kan forløbets produktioner downloades eller genbruges i andre sammenhænge?</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Kan dine elever føje andre medier til forløbet – eksempelvis billeder, tekster og animationer?</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Kan forløbet og dets produktioner formidles via skolens intranet?</a:t>
            </a:r>
            <a:endParaRPr sz="1400">
              <a:solidFill>
                <a:srgbClr val="212931"/>
              </a:solidFill>
              <a:highlight>
                <a:srgbClr val="F6F6F5"/>
              </a:highlight>
            </a:endParaRPr>
          </a:p>
          <a:p>
            <a:pPr indent="-317500" lvl="0" marL="647700" rtl="0" algn="l">
              <a:spcBef>
                <a:spcPts val="0"/>
              </a:spcBef>
              <a:spcAft>
                <a:spcPts val="0"/>
              </a:spcAft>
              <a:buClr>
                <a:srgbClr val="212931"/>
              </a:buClr>
              <a:buSzPts val="1400"/>
              <a:buChar char="●"/>
            </a:pPr>
            <a:r>
              <a:rPr lang="da" sz="1400">
                <a:solidFill>
                  <a:srgbClr val="212931"/>
                </a:solidFill>
                <a:highlight>
                  <a:srgbClr val="F6F6F5"/>
                </a:highlight>
              </a:rPr>
              <a:t>Er der andre overvejelser omkring sammenhæng, der er vigtige at have med?</a:t>
            </a:r>
            <a:endParaRPr sz="1400">
              <a:solidFill>
                <a:srgbClr val="212931"/>
              </a:solidFill>
              <a:highlight>
                <a:srgbClr val="F6F6F5"/>
              </a:highlight>
            </a:endParaRPr>
          </a:p>
          <a:p>
            <a:pPr indent="0" lvl="0" marL="0" rtl="0" algn="l">
              <a:spcBef>
                <a:spcPts val="0"/>
              </a:spcBef>
              <a:spcAft>
                <a:spcPts val="1600"/>
              </a:spcAft>
              <a:buNone/>
            </a:pPr>
            <a:r>
              <a:t/>
            </a:r>
            <a:endParaRPr/>
          </a:p>
        </p:txBody>
      </p:sp>
      <p:pic>
        <p:nvPicPr>
          <p:cNvPr id="365" name="Google Shape;365;p59"/>
          <p:cNvPicPr preferRelativeResize="0"/>
          <p:nvPr/>
        </p:nvPicPr>
        <p:blipFill>
          <a:blip r:embed="rId3">
            <a:alphaModFix/>
          </a:blip>
          <a:stretch>
            <a:fillRect/>
          </a:stretch>
        </p:blipFill>
        <p:spPr>
          <a:xfrm>
            <a:off x="7432113" y="92500"/>
            <a:ext cx="1400175" cy="1428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Evaluering</a:t>
            </a:r>
            <a:endParaRPr/>
          </a:p>
        </p:txBody>
      </p:sp>
      <p:sp>
        <p:nvSpPr>
          <p:cNvPr id="371" name="Google Shape;371;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a"/>
              <a:t>Forskningsviden om virkning: </a:t>
            </a:r>
            <a:r>
              <a:rPr lang="da"/>
              <a:t>Hvordan understøtter læremidler en effektiv og hensigtsmæssig læring og undervisning? </a:t>
            </a:r>
            <a:endParaRPr/>
          </a:p>
          <a:p>
            <a:pPr indent="-342900" lvl="0" marL="457200" rtl="0" algn="l">
              <a:spcBef>
                <a:spcPts val="0"/>
              </a:spcBef>
              <a:spcAft>
                <a:spcPts val="0"/>
              </a:spcAft>
              <a:buSzPts val="1800"/>
              <a:buChar char="●"/>
            </a:pPr>
            <a:r>
              <a:rPr lang="da"/>
              <a:t>Folkeskoleloven og fagenes læreplaner: </a:t>
            </a:r>
            <a:r>
              <a:rPr lang="da"/>
              <a:t>Hvordan understøtter læremidler en undervisning, der lever op til folkeskolens og fagenes formål? </a:t>
            </a:r>
            <a:endParaRPr/>
          </a:p>
          <a:p>
            <a:pPr indent="-342900" lvl="0" marL="457200" rtl="0" algn="l">
              <a:spcBef>
                <a:spcPts val="0"/>
              </a:spcBef>
              <a:spcAft>
                <a:spcPts val="0"/>
              </a:spcAft>
              <a:buSzPts val="1800"/>
              <a:buChar char="●"/>
            </a:pPr>
            <a:r>
              <a:rPr lang="da"/>
              <a:t>Anvendelighed og omsættelighed: Hvordan formuleres evalueringsparametre i et sprog og med skalaer der er til at forstå og anvende som grundlag for evaluering af digitale læremidler i relation til praksis?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Dagens indhold. </a:t>
            </a:r>
            <a:endParaRPr/>
          </a:p>
          <a:p>
            <a:pPr indent="0" lvl="0" marL="0" rtl="0" algn="l">
              <a:spcBef>
                <a:spcPts val="0"/>
              </a:spcBef>
              <a:spcAft>
                <a:spcPts val="0"/>
              </a:spcAft>
              <a:buNone/>
            </a:pPr>
            <a:r>
              <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Brug af læremidler</a:t>
            </a:r>
            <a:endParaRPr/>
          </a:p>
          <a:p>
            <a:pPr indent="0" lvl="0" marL="0" rtl="0" algn="l">
              <a:spcBef>
                <a:spcPts val="1600"/>
              </a:spcBef>
              <a:spcAft>
                <a:spcPts val="0"/>
              </a:spcAft>
              <a:buNone/>
            </a:pPr>
            <a:r>
              <a:rPr lang="da"/>
              <a:t>	Brainstorm</a:t>
            </a:r>
            <a:endParaRPr/>
          </a:p>
          <a:p>
            <a:pPr indent="0" lvl="0" marL="0" rtl="0" algn="l">
              <a:spcBef>
                <a:spcPts val="1600"/>
              </a:spcBef>
              <a:spcAft>
                <a:spcPts val="0"/>
              </a:spcAft>
              <a:buNone/>
            </a:pPr>
            <a:r>
              <a:rPr lang="da"/>
              <a:t>Definition</a:t>
            </a:r>
            <a:r>
              <a:rPr lang="da"/>
              <a:t> og kategorisering</a:t>
            </a:r>
            <a:endParaRPr/>
          </a:p>
          <a:p>
            <a:pPr indent="0" lvl="0" marL="0" rtl="0" algn="l">
              <a:spcBef>
                <a:spcPts val="1600"/>
              </a:spcBef>
              <a:spcAft>
                <a:spcPts val="0"/>
              </a:spcAft>
              <a:buNone/>
            </a:pPr>
            <a:r>
              <a:rPr lang="da"/>
              <a:t>Vurdering</a:t>
            </a:r>
            <a:endParaRPr/>
          </a:p>
          <a:p>
            <a:pPr indent="0" lvl="0" marL="0" rtl="0" algn="l">
              <a:spcBef>
                <a:spcPts val="1600"/>
              </a:spcBef>
              <a:spcAft>
                <a:spcPts val="0"/>
              </a:spcAft>
              <a:buNone/>
            </a:pPr>
            <a:r>
              <a:rPr lang="da"/>
              <a:t>	Vurdigi</a:t>
            </a:r>
            <a:endParaRPr/>
          </a:p>
          <a:p>
            <a:pPr indent="0" lvl="0" marL="0" rtl="0" algn="l">
              <a:spcBef>
                <a:spcPts val="1600"/>
              </a:spcBef>
              <a:spcAft>
                <a:spcPts val="1600"/>
              </a:spcAft>
              <a:buNone/>
            </a:pPr>
            <a:r>
              <a:t/>
            </a:r>
            <a:endParaRPr/>
          </a:p>
        </p:txBody>
      </p:sp>
      <p:pic>
        <p:nvPicPr>
          <p:cNvPr id="100" name="Google Shape;100;p20"/>
          <p:cNvPicPr preferRelativeResize="0"/>
          <p:nvPr/>
        </p:nvPicPr>
        <p:blipFill>
          <a:blip r:embed="rId3">
            <a:alphaModFix/>
          </a:blip>
          <a:stretch>
            <a:fillRect/>
          </a:stretch>
        </p:blipFill>
        <p:spPr>
          <a:xfrm>
            <a:off x="4869324" y="1217425"/>
            <a:ext cx="2880075" cy="27086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Brainstorm - refleksion</a:t>
            </a:r>
            <a:endParaRPr/>
          </a:p>
        </p:txBody>
      </p:sp>
      <p:sp>
        <p:nvSpPr>
          <p:cNvPr id="106" name="Google Shape;10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Hvilke læremidler bruger du og hvorfor! </a:t>
            </a:r>
            <a:endParaRPr/>
          </a:p>
          <a:p>
            <a:pPr indent="0" lvl="0" marL="0" rtl="0" algn="l">
              <a:spcBef>
                <a:spcPts val="1600"/>
              </a:spcBef>
              <a:spcAft>
                <a:spcPts val="0"/>
              </a:spcAft>
              <a:buNone/>
            </a:pPr>
            <a:r>
              <a:rPr lang="da"/>
              <a:t>Formuler din umiddelbare holdning til læremidler!</a:t>
            </a:r>
            <a:endParaRPr/>
          </a:p>
          <a:p>
            <a:pPr indent="0" lvl="0" marL="0" rtl="0" algn="l">
              <a:spcBef>
                <a:spcPts val="1600"/>
              </a:spcBef>
              <a:spcAft>
                <a:spcPts val="1600"/>
              </a:spcAft>
              <a:buNone/>
            </a:pPr>
            <a:r>
              <a:rPr lang="da"/>
              <a:t>Præsenter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Undervisningsmidler formål er </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 ”at fremme elevernes alsidige udvikling” (paragraf 1.1) </a:t>
            </a:r>
            <a:endParaRPr/>
          </a:p>
          <a:p>
            <a:pPr indent="0" lvl="0" marL="0" rtl="0" algn="l">
              <a:spcBef>
                <a:spcPts val="1600"/>
              </a:spcBef>
              <a:spcAft>
                <a:spcPts val="0"/>
              </a:spcAft>
              <a:buNone/>
            </a:pPr>
            <a:r>
              <a:rPr lang="da"/>
              <a:t>• ”at udvikle arbejdsmetoder og skabe rammer for oplevelse, fordybelse og virkelyst, så eleverne udvikler erkendelse og fantasi og får tillid til egne muligheder og baggrund for at tage stilling og handle” (paragraf 1.2) </a:t>
            </a:r>
            <a:endParaRPr/>
          </a:p>
          <a:p>
            <a:pPr indent="0" lvl="0" marL="0" rtl="0" algn="l">
              <a:spcBef>
                <a:spcPts val="1600"/>
              </a:spcBef>
              <a:spcAft>
                <a:spcPts val="1600"/>
              </a:spcAft>
              <a:buNone/>
            </a:pPr>
            <a:r>
              <a:rPr lang="da"/>
              <a:t>• ”faglig fordybelse, overblik og oplevelse af sammenhænge” (paragraf 5.1).</a:t>
            </a:r>
            <a:endParaRPr/>
          </a:p>
        </p:txBody>
      </p:sp>
      <p:sp>
        <p:nvSpPr>
          <p:cNvPr id="113" name="Google Shape;113;p22"/>
          <p:cNvSpPr txBox="1"/>
          <p:nvPr/>
        </p:nvSpPr>
        <p:spPr>
          <a:xfrm>
            <a:off x="3977775" y="4568875"/>
            <a:ext cx="30000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Folkeskolens </a:t>
            </a:r>
            <a:r>
              <a:rPr lang="da"/>
              <a:t>formålsparagraffer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3"/>
          <p:cNvPicPr preferRelativeResize="0"/>
          <p:nvPr/>
        </p:nvPicPr>
        <p:blipFill>
          <a:blip r:embed="rId3">
            <a:alphaModFix/>
          </a:blip>
          <a:stretch>
            <a:fillRect/>
          </a:stretch>
        </p:blipFill>
        <p:spPr>
          <a:xfrm>
            <a:off x="1005425" y="227976"/>
            <a:ext cx="7386325" cy="4437275"/>
          </a:xfrm>
          <a:prstGeom prst="rect">
            <a:avLst/>
          </a:prstGeom>
          <a:noFill/>
          <a:ln>
            <a:noFill/>
          </a:ln>
        </p:spPr>
      </p:pic>
      <p:sp>
        <p:nvSpPr>
          <p:cNvPr id="119" name="Google Shape;119;p23"/>
          <p:cNvSpPr txBox="1"/>
          <p:nvPr/>
        </p:nvSpPr>
        <p:spPr>
          <a:xfrm>
            <a:off x="880575" y="4561425"/>
            <a:ext cx="56502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a:t>file:///Users/anettevnielsen/Downloads/130927-Forskningsrapport-effektmaaling.pdf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Læringsniveauer</a:t>
            </a:r>
            <a:endParaRPr/>
          </a:p>
        </p:txBody>
      </p:sp>
      <p:pic>
        <p:nvPicPr>
          <p:cNvPr id="125" name="Google Shape;125;p24"/>
          <p:cNvPicPr preferRelativeResize="0"/>
          <p:nvPr/>
        </p:nvPicPr>
        <p:blipFill>
          <a:blip r:embed="rId3">
            <a:alphaModFix/>
          </a:blip>
          <a:stretch>
            <a:fillRect/>
          </a:stretch>
        </p:blipFill>
        <p:spPr>
          <a:xfrm>
            <a:off x="1304500" y="1109500"/>
            <a:ext cx="4908697"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