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8a2d28ce19_3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8a2d28ce19_3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8a2d28ce19_3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8a2d28ce19_3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8a2d28ce19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8a2d28ce19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8a2d28ce19_1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8a2d28ce19_1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8a2d28ce19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8a2d28ce19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8a2d28ce19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8a2d28ce19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8a2d28ce19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8a2d28ce19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8a2d28ce19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8a2d28ce19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8a2d28ce19_3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8a2d28ce19_3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8a2d28ce19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8a2d28ce19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8a2d28ce1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8a2d28ce1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a2d28ce19_2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a2d28ce19_2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8a37713708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8a37713708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8a37713708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8a37713708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8a2d28ce19_3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8a2d28ce19_3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8a37713708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8a37713708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8a3771370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8a3771370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8a2d28ce1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8a2d28ce1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8a2d28ce19_1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8a2d28ce19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a2d28ce19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8a2d28ce19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8a2d28ce19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8a2d28ce19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Relationship Id="rId4" Type="http://schemas.openxmlformats.org/officeDocument/2006/relationships/hyperlink" Target="https://www.youtube.com/watch?v=pW9qNiZT6U8" TargetMode="External"/><Relationship Id="rId5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jpg"/><Relationship Id="rId4" Type="http://schemas.openxmlformats.org/officeDocument/2006/relationships/image" Target="../media/image20.jpg"/><Relationship Id="rId5" Type="http://schemas.openxmlformats.org/officeDocument/2006/relationships/image" Target="../media/image27.jpg"/><Relationship Id="rId6" Type="http://schemas.openxmlformats.org/officeDocument/2006/relationships/image" Target="../media/image2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jpg"/><Relationship Id="rId4" Type="http://schemas.openxmlformats.org/officeDocument/2006/relationships/image" Target="../media/image3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30.jpg"/><Relationship Id="rId6" Type="http://schemas.openxmlformats.org/officeDocument/2006/relationships/image" Target="../media/image29.jpg"/><Relationship Id="rId7" Type="http://schemas.openxmlformats.org/officeDocument/2006/relationships/image" Target="../media/image3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Relationship Id="rId4" Type="http://schemas.openxmlformats.org/officeDocument/2006/relationships/image" Target="../media/image35.png"/><Relationship Id="rId5" Type="http://schemas.openxmlformats.org/officeDocument/2006/relationships/image" Target="../media/image3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5.png"/><Relationship Id="rId4" Type="http://schemas.openxmlformats.org/officeDocument/2006/relationships/hyperlink" Target="https://www.skoven-i-skolen.dk/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innoenergy.learnify.se/l/show.html#att/5LPX?pageKey=5LPX" TargetMode="External"/><Relationship Id="rId4" Type="http://schemas.openxmlformats.org/officeDocument/2006/relationships/image" Target="../media/image3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3.png"/><Relationship Id="rId4" Type="http://schemas.openxmlformats.org/officeDocument/2006/relationships/hyperlink" Target="https://orsted.com/da/explore/our-home?fbclid=IwAR0IAlCPWVUCBZWkXLqKYv46Z4aRcgbwts_5MBblR97YHFMoNPi5GExWg8Y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www.kp.dk/" TargetMode="External"/><Relationship Id="rId4" Type="http://schemas.openxmlformats.org/officeDocument/2006/relationships/image" Target="../media/image36.jpg"/><Relationship Id="rId5" Type="http://schemas.openxmlformats.org/officeDocument/2006/relationships/hyperlink" Target="https://www.avestergaard.com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hyperlink" Target="https://www.experimentarium.dk/undervisningsmateriale/metodelab/" TargetMode="External"/><Relationship Id="rId5" Type="http://schemas.openxmlformats.org/officeDocument/2006/relationships/hyperlink" Target="https://www.nysgjerrigper.no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5" Type="http://schemas.openxmlformats.org/officeDocument/2006/relationships/image" Target="../media/image4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youtube.com/watch?v=O-SM0E-iT0I" TargetMode="External"/><Relationship Id="rId4" Type="http://schemas.openxmlformats.org/officeDocument/2006/relationships/image" Target="../media/image5.png"/><Relationship Id="rId5" Type="http://schemas.openxmlformats.org/officeDocument/2006/relationships/image" Target="../media/image40.jpg"/><Relationship Id="rId6" Type="http://schemas.openxmlformats.org/officeDocument/2006/relationships/image" Target="../media/image3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1.png"/><Relationship Id="rId6" Type="http://schemas.openxmlformats.org/officeDocument/2006/relationships/image" Target="../media/image15.png"/><Relationship Id="rId7" Type="http://schemas.openxmlformats.org/officeDocument/2006/relationships/image" Target="../media/image6.png"/><Relationship Id="rId8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8.png"/><Relationship Id="rId6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40525" y="1044550"/>
            <a:ext cx="8520600" cy="96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Webinar - Natur/teknologi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811350" y="1968725"/>
            <a:ext cx="75213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1.- 3. kl. </a:t>
            </a:r>
            <a:endParaRPr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200629</a:t>
            </a:r>
            <a:endParaRPr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v/ Anette Vestergaard Nielsen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0646" y="3510646"/>
            <a:ext cx="1472575" cy="147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Programmering - BeeBot</a:t>
            </a:r>
            <a:endParaRPr/>
          </a:p>
        </p:txBody>
      </p:sp>
      <p:pic>
        <p:nvPicPr>
          <p:cNvPr id="127" name="Google Shape;12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6875" y="1119700"/>
            <a:ext cx="3820975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1150" y="1393425"/>
            <a:ext cx="2959625" cy="295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Programmering WeDo 2.0</a:t>
            </a:r>
            <a:endParaRPr/>
          </a:p>
        </p:txBody>
      </p:sp>
      <p:pic>
        <p:nvPicPr>
          <p:cNvPr id="134" name="Google Shape;13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925" y="1170125"/>
            <a:ext cx="3168550" cy="178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3"/>
          <p:cNvSpPr txBox="1"/>
          <p:nvPr/>
        </p:nvSpPr>
        <p:spPr>
          <a:xfrm>
            <a:off x="857250" y="4048525"/>
            <a:ext cx="3000000" cy="5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100" u="sng">
                <a:solidFill>
                  <a:schemeClr val="hlink"/>
                </a:solidFill>
                <a:hlinkClick r:id="rId4"/>
              </a:rPr>
              <a:t>https://www.youtube.com/watch?v=pW9qNiZT6U8</a:t>
            </a:r>
            <a:endParaRPr/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31275" y="1096975"/>
            <a:ext cx="4981950" cy="3408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Sammenlign dyr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Evolution</a:t>
            </a:r>
            <a:endParaRPr/>
          </a:p>
        </p:txBody>
      </p:sp>
      <p:pic>
        <p:nvPicPr>
          <p:cNvPr id="142" name="Google Shape;142;p24"/>
          <p:cNvPicPr preferRelativeResize="0"/>
          <p:nvPr/>
        </p:nvPicPr>
        <p:blipFill rotWithShape="1">
          <a:blip r:embed="rId3">
            <a:alphaModFix/>
          </a:blip>
          <a:srcRect b="23286" l="0" r="0" t="24076"/>
          <a:stretch/>
        </p:blipFill>
        <p:spPr>
          <a:xfrm>
            <a:off x="3838000" y="109650"/>
            <a:ext cx="5143500" cy="270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4"/>
          <p:cNvPicPr preferRelativeResize="0"/>
          <p:nvPr/>
        </p:nvPicPr>
        <p:blipFill rotWithShape="1">
          <a:blip r:embed="rId4">
            <a:alphaModFix/>
          </a:blip>
          <a:srcRect b="23094" l="0" r="0" t="25710"/>
          <a:stretch/>
        </p:blipFill>
        <p:spPr>
          <a:xfrm>
            <a:off x="4152100" y="2745825"/>
            <a:ext cx="4505475" cy="230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4299" y="2078250"/>
            <a:ext cx="2171175" cy="297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4"/>
          <p:cNvPicPr preferRelativeResize="0"/>
          <p:nvPr/>
        </p:nvPicPr>
        <p:blipFill rotWithShape="1">
          <a:blip r:embed="rId6">
            <a:alphaModFix/>
          </a:blip>
          <a:srcRect b="3203" l="8742" r="0" t="0"/>
          <a:stretch/>
        </p:blipFill>
        <p:spPr>
          <a:xfrm>
            <a:off x="1935775" y="1397950"/>
            <a:ext cx="1786450" cy="262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1" name="Google Shape;15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1154" y="1170125"/>
            <a:ext cx="3460445" cy="3460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5"/>
          <p:cNvPicPr preferRelativeResize="0"/>
          <p:nvPr/>
        </p:nvPicPr>
        <p:blipFill rotWithShape="1">
          <a:blip r:embed="rId4">
            <a:alphaModFix/>
          </a:blip>
          <a:srcRect b="4229" l="5911" r="5056" t="5207"/>
          <a:stretch/>
        </p:blipFill>
        <p:spPr>
          <a:xfrm>
            <a:off x="461350" y="1368950"/>
            <a:ext cx="4652700" cy="3460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feltudstyr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8" name="Google Shape;15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3200" y="335225"/>
            <a:ext cx="1613972" cy="237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3671" y="3309975"/>
            <a:ext cx="2654475" cy="152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60075" y="335227"/>
            <a:ext cx="4449450" cy="237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898" y="3095275"/>
            <a:ext cx="2280500" cy="168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6798" y="2862725"/>
            <a:ext cx="2704472" cy="205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Bestemmelsesduge</a:t>
            </a:r>
            <a:endParaRPr/>
          </a:p>
        </p:txBody>
      </p:sp>
      <p:pic>
        <p:nvPicPr>
          <p:cNvPr id="168" name="Google Shape;168;p27"/>
          <p:cNvPicPr preferRelativeResize="0"/>
          <p:nvPr/>
        </p:nvPicPr>
        <p:blipFill rotWithShape="1">
          <a:blip r:embed="rId3">
            <a:alphaModFix/>
          </a:blip>
          <a:srcRect b="0" l="11463" r="12617" t="0"/>
          <a:stretch/>
        </p:blipFill>
        <p:spPr>
          <a:xfrm>
            <a:off x="311700" y="973200"/>
            <a:ext cx="2972275" cy="29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4425" y="114475"/>
            <a:ext cx="2972275" cy="297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7"/>
          <p:cNvPicPr preferRelativeResize="0"/>
          <p:nvPr/>
        </p:nvPicPr>
        <p:blipFill rotWithShape="1">
          <a:blip r:embed="rId5">
            <a:alphaModFix/>
          </a:blip>
          <a:srcRect b="0" l="12077" r="13462" t="0"/>
          <a:stretch/>
        </p:blipFill>
        <p:spPr>
          <a:xfrm>
            <a:off x="3332525" y="2199225"/>
            <a:ext cx="2761000" cy="278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Skoven i skolen</a:t>
            </a:r>
            <a:endParaRPr/>
          </a:p>
        </p:txBody>
      </p:sp>
      <p:pic>
        <p:nvPicPr>
          <p:cNvPr id="176" name="Google Shape;17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7403" y="1123650"/>
            <a:ext cx="4933174" cy="3676302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8"/>
          <p:cNvSpPr txBox="1"/>
          <p:nvPr/>
        </p:nvSpPr>
        <p:spPr>
          <a:xfrm>
            <a:off x="6841650" y="4446575"/>
            <a:ext cx="2149800" cy="4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100" u="sng">
                <a:solidFill>
                  <a:schemeClr val="hlink"/>
                </a:solidFill>
                <a:hlinkClick r:id="rId4"/>
              </a:rPr>
              <a:t>https://www.skoven-i-skolen.dk/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Naturvidenskabsfestival uge 39</a:t>
            </a:r>
            <a:endParaRPr/>
          </a:p>
        </p:txBody>
      </p:sp>
      <p:pic>
        <p:nvPicPr>
          <p:cNvPr id="183" name="Google Shape;18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0375" y="1103325"/>
            <a:ext cx="4848630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Store opdagelser</a:t>
            </a:r>
            <a:endParaRPr/>
          </a:p>
        </p:txBody>
      </p:sp>
      <p:pic>
        <p:nvPicPr>
          <p:cNvPr id="189" name="Google Shape;18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4950" y="1162700"/>
            <a:ext cx="5419501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My body</a:t>
            </a:r>
            <a:endParaRPr/>
          </a:p>
        </p:txBody>
      </p:sp>
      <p:sp>
        <p:nvSpPr>
          <p:cNvPr id="195" name="Google Shape;195;p31"/>
          <p:cNvSpPr txBox="1"/>
          <p:nvPr/>
        </p:nvSpPr>
        <p:spPr>
          <a:xfrm>
            <a:off x="267200" y="4230575"/>
            <a:ext cx="3000000" cy="6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100" u="sng">
                <a:solidFill>
                  <a:schemeClr val="hlink"/>
                </a:solidFill>
                <a:hlinkClick r:id="rId3"/>
              </a:rPr>
              <a:t>https://innoenergy.learnify.se/l/show.html#att/5LPX?pageKey=5LPX</a:t>
            </a:r>
            <a:endParaRPr/>
          </a:p>
        </p:txBody>
      </p:sp>
      <p:pic>
        <p:nvPicPr>
          <p:cNvPr id="196" name="Google Shape;196;p31"/>
          <p:cNvPicPr preferRelativeResize="0"/>
          <p:nvPr/>
        </p:nvPicPr>
        <p:blipFill rotWithShape="1">
          <a:blip r:embed="rId4">
            <a:alphaModFix/>
          </a:blip>
          <a:srcRect b="13224" l="0" r="0" t="0"/>
          <a:stretch/>
        </p:blipFill>
        <p:spPr>
          <a:xfrm>
            <a:off x="1823850" y="1017725"/>
            <a:ext cx="5572001" cy="3060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Dagens indhold</a:t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4702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Fælles mål og kompetencer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a"/>
              <a:t>Udlån fra CFU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da"/>
              <a:t>Brainbox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a"/>
              <a:t>Trisser og tandhjul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a"/>
              <a:t>Programmering / Teknologiforståelse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a"/>
              <a:t>Sammenlign dyr / Evolution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a"/>
              <a:t>Feltudstyr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a"/>
              <a:t>Anbefalet web-læremidler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da"/>
              <a:t>Kurser - kontakt</a:t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2000" y="1332550"/>
            <a:ext cx="3825300" cy="286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Vores Hjem -  Ørsted</a:t>
            </a:r>
            <a:endParaRPr/>
          </a:p>
        </p:txBody>
      </p:sp>
      <p:pic>
        <p:nvPicPr>
          <p:cNvPr id="202" name="Google Shape;20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5725" y="1017725"/>
            <a:ext cx="5741788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2"/>
          <p:cNvSpPr txBox="1"/>
          <p:nvPr/>
        </p:nvSpPr>
        <p:spPr>
          <a:xfrm>
            <a:off x="89050" y="4193475"/>
            <a:ext cx="30000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100" u="sng">
                <a:solidFill>
                  <a:schemeClr val="hlink"/>
                </a:solidFill>
                <a:hlinkClick r:id="rId4"/>
              </a:rPr>
              <a:t>https://orsted.com/da/explore/our-home?fbclid=IwAR0IAlCPWVUCBZWkXLqKYv46Z4aRcgbwts_5MBblR97YHFMoNPi5GExWg8Y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Kurser CFU - KP</a:t>
            </a:r>
            <a:endParaRPr/>
          </a:p>
        </p:txBody>
      </p:sp>
      <p:pic>
        <p:nvPicPr>
          <p:cNvPr id="209" name="Google Shape;20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4775" y="971325"/>
            <a:ext cx="5872849" cy="4051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Kontakt</a:t>
            </a:r>
            <a:endParaRPr/>
          </a:p>
        </p:txBody>
      </p:sp>
      <p:sp>
        <p:nvSpPr>
          <p:cNvPr id="215" name="Google Shape;215;p34"/>
          <p:cNvSpPr txBox="1"/>
          <p:nvPr>
            <p:ph idx="1" type="body"/>
          </p:nvPr>
        </p:nvSpPr>
        <p:spPr>
          <a:xfrm>
            <a:off x="311700" y="1152475"/>
            <a:ext cx="4375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200">
                <a:solidFill>
                  <a:schemeClr val="dk1"/>
                </a:solidFill>
              </a:rPr>
              <a:t>Anette Vestergaard Nielsen</a:t>
            </a:r>
            <a:br>
              <a:rPr lang="da" sz="1400">
                <a:solidFill>
                  <a:schemeClr val="dk1"/>
                </a:solidFill>
              </a:rPr>
            </a:br>
            <a:r>
              <a:rPr lang="da" sz="1200">
                <a:solidFill>
                  <a:schemeClr val="dk1"/>
                </a:solidFill>
              </a:rPr>
              <a:t>Konsulent Naturfag, Madkundskab og Håndværk &amp; Design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200">
                <a:solidFill>
                  <a:schemeClr val="dk1"/>
                </a:solidFill>
              </a:rPr>
              <a:t>Center for undervisning CFU</a:t>
            </a:r>
            <a:br>
              <a:rPr lang="da" sz="1200">
                <a:solidFill>
                  <a:schemeClr val="dk1"/>
                </a:solidFill>
              </a:rPr>
            </a:br>
            <a:r>
              <a:rPr lang="da" sz="1200">
                <a:solidFill>
                  <a:schemeClr val="dk1"/>
                </a:solidFill>
              </a:rPr>
              <a:t>+45 4189 7014 eller 4270 7530</a:t>
            </a:r>
            <a:br>
              <a:rPr lang="da" sz="1200">
                <a:solidFill>
                  <a:schemeClr val="dk1"/>
                </a:solidFill>
              </a:rPr>
            </a:br>
            <a:r>
              <a:rPr lang="da" sz="1200">
                <a:solidFill>
                  <a:schemeClr val="dk1"/>
                </a:solidFill>
              </a:rPr>
              <a:t>avni@kp.dk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200">
                <a:solidFill>
                  <a:schemeClr val="dk1"/>
                </a:solidFill>
              </a:rPr>
              <a:t>Københavns Professionshøjskole</a:t>
            </a:r>
            <a:br>
              <a:rPr lang="da" sz="1200">
                <a:solidFill>
                  <a:schemeClr val="dk1"/>
                </a:solidFill>
              </a:rPr>
            </a:br>
            <a:r>
              <a:rPr lang="da" sz="1200">
                <a:solidFill>
                  <a:schemeClr val="dk1"/>
                </a:solidFill>
              </a:rPr>
              <a:t>Humletorvet 3</a:t>
            </a:r>
            <a:br>
              <a:rPr lang="da" sz="1200">
                <a:solidFill>
                  <a:schemeClr val="dk1"/>
                </a:solidFill>
              </a:rPr>
            </a:br>
            <a:r>
              <a:rPr lang="da" sz="1200">
                <a:solidFill>
                  <a:schemeClr val="dk1"/>
                </a:solidFill>
              </a:rPr>
              <a:t>1799 København V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da" sz="1200" u="sng">
                <a:solidFill>
                  <a:schemeClr val="hlink"/>
                </a:solidFill>
                <a:hlinkClick r:id="rId3"/>
              </a:rPr>
              <a:t>www.kp.dk</a:t>
            </a:r>
            <a:endParaRPr sz="2100"/>
          </a:p>
        </p:txBody>
      </p:sp>
      <p:pic>
        <p:nvPicPr>
          <p:cNvPr id="216" name="Google Shape;21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0150" y="1152475"/>
            <a:ext cx="2852601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4"/>
          <p:cNvSpPr txBox="1"/>
          <p:nvPr/>
        </p:nvSpPr>
        <p:spPr>
          <a:xfrm>
            <a:off x="4940150" y="4568875"/>
            <a:ext cx="28527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100" u="sng">
                <a:solidFill>
                  <a:schemeClr val="hlink"/>
                </a:solidFill>
                <a:hlinkClick r:id="rId5"/>
              </a:rPr>
              <a:t>https://www.avestergaard.com/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Fælles mål</a:t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17725"/>
            <a:ext cx="8839201" cy="3556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Kompetenceområde undersøgelse - Metodelab</a:t>
            </a:r>
            <a:endParaRPr/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4725" y="1054850"/>
            <a:ext cx="3506307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/>
          <p:nvPr/>
        </p:nvSpPr>
        <p:spPr>
          <a:xfrm>
            <a:off x="5791025" y="4084550"/>
            <a:ext cx="3000000" cy="6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100" u="sng">
                <a:solidFill>
                  <a:schemeClr val="hlink"/>
                </a:solidFill>
                <a:hlinkClick r:id="rId4"/>
              </a:rPr>
              <a:t>https://www.experimentarium.dk/undervisningsmateriale/metodelab/</a:t>
            </a:r>
            <a:endParaRPr/>
          </a:p>
        </p:txBody>
      </p:sp>
      <p:sp>
        <p:nvSpPr>
          <p:cNvPr id="77" name="Google Shape;77;p16"/>
          <p:cNvSpPr txBox="1"/>
          <p:nvPr/>
        </p:nvSpPr>
        <p:spPr>
          <a:xfrm>
            <a:off x="5791025" y="3479450"/>
            <a:ext cx="2009700" cy="4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100" u="sng">
                <a:solidFill>
                  <a:schemeClr val="hlink"/>
                </a:solidFill>
                <a:hlinkClick r:id="rId5"/>
              </a:rPr>
              <a:t>https://www.nysgjerrigper.no/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Kompetenceområde kommunikation</a:t>
            </a:r>
            <a:endParaRPr/>
          </a:p>
        </p:txBody>
      </p:sp>
      <p:pic>
        <p:nvPicPr>
          <p:cNvPr id="83" name="Google Shape;83;p17"/>
          <p:cNvPicPr preferRelativeResize="0"/>
          <p:nvPr/>
        </p:nvPicPr>
        <p:blipFill rotWithShape="1">
          <a:blip r:embed="rId3">
            <a:alphaModFix/>
          </a:blip>
          <a:srcRect b="0" l="29184" r="29641" t="0"/>
          <a:stretch/>
        </p:blipFill>
        <p:spPr>
          <a:xfrm>
            <a:off x="410600" y="1017725"/>
            <a:ext cx="2996775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0850" y="1047675"/>
            <a:ext cx="2709911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5925" y="1017725"/>
            <a:ext cx="2759789" cy="3850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Electronic</a:t>
            </a:r>
            <a:endParaRPr/>
          </a:p>
        </p:txBody>
      </p:sp>
      <p:sp>
        <p:nvSpPr>
          <p:cNvPr id="91" name="Google Shape;91;p18"/>
          <p:cNvSpPr txBox="1"/>
          <p:nvPr>
            <p:ph idx="1" type="body"/>
          </p:nvPr>
        </p:nvSpPr>
        <p:spPr>
          <a:xfrm>
            <a:off x="311700" y="1152475"/>
            <a:ext cx="1566000" cy="72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Brainbox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8"/>
          <p:cNvSpPr txBox="1"/>
          <p:nvPr/>
        </p:nvSpPr>
        <p:spPr>
          <a:xfrm>
            <a:off x="4438400" y="4534900"/>
            <a:ext cx="40080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100" u="sng">
                <a:solidFill>
                  <a:schemeClr val="hlink"/>
                </a:solidFill>
                <a:hlinkClick r:id="rId3"/>
              </a:rPr>
              <a:t>https://www.youtube.com/watch?v=O-SM0E-iT0I</a:t>
            </a:r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7875" y="204425"/>
            <a:ext cx="3424950" cy="342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 rotWithShape="1">
          <a:blip r:embed="rId5">
            <a:alphaModFix/>
          </a:blip>
          <a:srcRect b="1868" l="7258" r="-437" t="5641"/>
          <a:stretch/>
        </p:blipFill>
        <p:spPr>
          <a:xfrm rot="-5400000">
            <a:off x="3417199" y="-189950"/>
            <a:ext cx="2806876" cy="394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 rotWithShape="1">
          <a:blip r:embed="rId6">
            <a:alphaModFix/>
          </a:blip>
          <a:srcRect b="2133" l="7391" r="5134" t="5102"/>
          <a:stretch/>
        </p:blipFill>
        <p:spPr>
          <a:xfrm rot="-5400000">
            <a:off x="937014" y="1720063"/>
            <a:ext cx="2501247" cy="3751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Brainbox Electronic world - 2</a:t>
            </a:r>
            <a:endParaRPr/>
          </a:p>
        </p:txBody>
      </p:sp>
      <p:pic>
        <p:nvPicPr>
          <p:cNvPr id="101" name="Google Shape;101;p19"/>
          <p:cNvPicPr preferRelativeResize="0"/>
          <p:nvPr/>
        </p:nvPicPr>
        <p:blipFill rotWithShape="1">
          <a:blip r:embed="rId3">
            <a:alphaModFix/>
          </a:blip>
          <a:srcRect b="4445" l="3211" r="9520" t="14726"/>
          <a:stretch/>
        </p:blipFill>
        <p:spPr>
          <a:xfrm>
            <a:off x="1538000" y="1283975"/>
            <a:ext cx="5347052" cy="3714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0"/>
          <p:cNvPicPr preferRelativeResize="0"/>
          <p:nvPr/>
        </p:nvPicPr>
        <p:blipFill rotWithShape="1">
          <a:blip r:embed="rId3">
            <a:alphaModFix/>
          </a:blip>
          <a:srcRect b="14129" l="-1250" r="1250" t="22595"/>
          <a:stretch/>
        </p:blipFill>
        <p:spPr>
          <a:xfrm>
            <a:off x="514850" y="3551375"/>
            <a:ext cx="2381250" cy="150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Remskiver</a:t>
            </a:r>
            <a:endParaRPr/>
          </a:p>
        </p:txBody>
      </p:sp>
      <p:pic>
        <p:nvPicPr>
          <p:cNvPr id="108" name="Google Shape;108;p20"/>
          <p:cNvPicPr preferRelativeResize="0"/>
          <p:nvPr/>
        </p:nvPicPr>
        <p:blipFill rotWithShape="1">
          <a:blip r:embed="rId4">
            <a:alphaModFix/>
          </a:blip>
          <a:srcRect b="0" l="0" r="0" t="16936"/>
          <a:stretch/>
        </p:blipFill>
        <p:spPr>
          <a:xfrm>
            <a:off x="152400" y="1232075"/>
            <a:ext cx="2381250" cy="197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0"/>
          <p:cNvPicPr preferRelativeResize="0"/>
          <p:nvPr/>
        </p:nvPicPr>
        <p:blipFill rotWithShape="1">
          <a:blip r:embed="rId5">
            <a:alphaModFix/>
          </a:blip>
          <a:srcRect b="12303" l="0" r="0" t="0"/>
          <a:stretch/>
        </p:blipFill>
        <p:spPr>
          <a:xfrm>
            <a:off x="2767700" y="865825"/>
            <a:ext cx="2381250" cy="208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3925" y="828700"/>
            <a:ext cx="2381250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 rotWithShape="1">
          <a:blip r:embed="rId7">
            <a:alphaModFix/>
          </a:blip>
          <a:srcRect b="0" l="0" r="0" t="21587"/>
          <a:stretch/>
        </p:blipFill>
        <p:spPr>
          <a:xfrm>
            <a:off x="3178525" y="3146975"/>
            <a:ext cx="2381250" cy="186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 rotWithShape="1">
          <a:blip r:embed="rId8">
            <a:alphaModFix/>
          </a:blip>
          <a:srcRect b="0" l="0" r="0" t="22318"/>
          <a:stretch/>
        </p:blipFill>
        <p:spPr>
          <a:xfrm>
            <a:off x="6209450" y="3448000"/>
            <a:ext cx="1628750" cy="126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Kædetandhjul</a:t>
            </a:r>
            <a:endParaRPr/>
          </a:p>
        </p:txBody>
      </p:sp>
      <p:pic>
        <p:nvPicPr>
          <p:cNvPr id="118" name="Google Shape;11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125" y="1381125"/>
            <a:ext cx="2381250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6825" y="1296300"/>
            <a:ext cx="2381250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0800" y="1381125"/>
            <a:ext cx="2381250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/>
          <p:cNvPicPr preferRelativeResize="0"/>
          <p:nvPr/>
        </p:nvPicPr>
        <p:blipFill rotWithShape="1">
          <a:blip r:embed="rId6">
            <a:alphaModFix/>
          </a:blip>
          <a:srcRect b="19199" l="0" r="0" t="14434"/>
          <a:stretch/>
        </p:blipFill>
        <p:spPr>
          <a:xfrm>
            <a:off x="2049850" y="3339950"/>
            <a:ext cx="2381250" cy="158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